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" ContentType="image/tiff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648" r:id="rId1"/>
  </p:sldMasterIdLst>
  <p:notesMasterIdLst>
    <p:notesMasterId r:id="rId28"/>
  </p:notesMasterIdLst>
  <p:handoutMasterIdLst>
    <p:handoutMasterId r:id="rId29"/>
  </p:handoutMasterIdLst>
  <p:sldIdLst>
    <p:sldId id="256" r:id="rId2"/>
    <p:sldId id="1197" r:id="rId3"/>
    <p:sldId id="1215" r:id="rId4"/>
    <p:sldId id="1216" r:id="rId5"/>
    <p:sldId id="1218" r:id="rId6"/>
    <p:sldId id="1217" r:id="rId7"/>
    <p:sldId id="1225" r:id="rId8"/>
    <p:sldId id="1226" r:id="rId9"/>
    <p:sldId id="1227" r:id="rId10"/>
    <p:sldId id="1219" r:id="rId11"/>
    <p:sldId id="1228" r:id="rId12"/>
    <p:sldId id="1229" r:id="rId13"/>
    <p:sldId id="1230" r:id="rId14"/>
    <p:sldId id="1231" r:id="rId15"/>
    <p:sldId id="1232" r:id="rId16"/>
    <p:sldId id="1233" r:id="rId17"/>
    <p:sldId id="1234" r:id="rId18"/>
    <p:sldId id="1235" r:id="rId19"/>
    <p:sldId id="1236" r:id="rId20"/>
    <p:sldId id="1237" r:id="rId21"/>
    <p:sldId id="1238" r:id="rId22"/>
    <p:sldId id="1239" r:id="rId23"/>
    <p:sldId id="1240" r:id="rId24"/>
    <p:sldId id="1241" r:id="rId25"/>
    <p:sldId id="1242" r:id="rId26"/>
    <p:sldId id="1067" r:id="rId27"/>
  </p:sldIdLst>
  <p:sldSz cx="9144000" cy="6858000" type="screen4x3"/>
  <p:notesSz cx="6811963" cy="9942513"/>
  <p:defaultTextStyle>
    <a:defPPr>
      <a:defRPr lang="pt-PT"/>
    </a:defPPr>
    <a:lvl1pPr algn="l" rtl="0" fontAlgn="base">
      <a:spcBef>
        <a:spcPct val="50000"/>
      </a:spcBef>
      <a:spcAft>
        <a:spcPct val="0"/>
      </a:spcAft>
      <a:defRPr sz="6000" kern="1200">
        <a:solidFill>
          <a:srgbClr val="CC0000"/>
        </a:solidFill>
        <a:latin typeface="Humanst521 BT" pitchFamily="34" charset="0"/>
        <a:ea typeface="+mn-ea"/>
        <a:cs typeface="+mn-cs"/>
      </a:defRPr>
    </a:lvl1pPr>
    <a:lvl2pPr marL="457200" algn="l" rtl="0" fontAlgn="base">
      <a:spcBef>
        <a:spcPct val="50000"/>
      </a:spcBef>
      <a:spcAft>
        <a:spcPct val="0"/>
      </a:spcAft>
      <a:defRPr sz="6000" kern="1200">
        <a:solidFill>
          <a:srgbClr val="CC0000"/>
        </a:solidFill>
        <a:latin typeface="Humanst521 BT" pitchFamily="34" charset="0"/>
        <a:ea typeface="+mn-ea"/>
        <a:cs typeface="+mn-cs"/>
      </a:defRPr>
    </a:lvl2pPr>
    <a:lvl3pPr marL="914400" algn="l" rtl="0" fontAlgn="base">
      <a:spcBef>
        <a:spcPct val="50000"/>
      </a:spcBef>
      <a:spcAft>
        <a:spcPct val="0"/>
      </a:spcAft>
      <a:defRPr sz="6000" kern="1200">
        <a:solidFill>
          <a:srgbClr val="CC0000"/>
        </a:solidFill>
        <a:latin typeface="Humanst521 BT" pitchFamily="34" charset="0"/>
        <a:ea typeface="+mn-ea"/>
        <a:cs typeface="+mn-cs"/>
      </a:defRPr>
    </a:lvl3pPr>
    <a:lvl4pPr marL="1371600" algn="l" rtl="0" fontAlgn="base">
      <a:spcBef>
        <a:spcPct val="50000"/>
      </a:spcBef>
      <a:spcAft>
        <a:spcPct val="0"/>
      </a:spcAft>
      <a:defRPr sz="6000" kern="1200">
        <a:solidFill>
          <a:srgbClr val="CC0000"/>
        </a:solidFill>
        <a:latin typeface="Humanst521 BT" pitchFamily="34" charset="0"/>
        <a:ea typeface="+mn-ea"/>
        <a:cs typeface="+mn-cs"/>
      </a:defRPr>
    </a:lvl4pPr>
    <a:lvl5pPr marL="1828800" algn="l" rtl="0" fontAlgn="base">
      <a:spcBef>
        <a:spcPct val="50000"/>
      </a:spcBef>
      <a:spcAft>
        <a:spcPct val="0"/>
      </a:spcAft>
      <a:defRPr sz="6000" kern="1200">
        <a:solidFill>
          <a:srgbClr val="CC0000"/>
        </a:solidFill>
        <a:latin typeface="Humanst521 BT" pitchFamily="34" charset="0"/>
        <a:ea typeface="+mn-ea"/>
        <a:cs typeface="+mn-cs"/>
      </a:defRPr>
    </a:lvl5pPr>
    <a:lvl6pPr marL="2286000" algn="l" defTabSz="914400" rtl="0" eaLnBrk="1" latinLnBrk="0" hangingPunct="1">
      <a:defRPr sz="6000" kern="1200">
        <a:solidFill>
          <a:srgbClr val="CC0000"/>
        </a:solidFill>
        <a:latin typeface="Humanst521 BT" pitchFamily="34" charset="0"/>
        <a:ea typeface="+mn-ea"/>
        <a:cs typeface="+mn-cs"/>
      </a:defRPr>
    </a:lvl6pPr>
    <a:lvl7pPr marL="2743200" algn="l" defTabSz="914400" rtl="0" eaLnBrk="1" latinLnBrk="0" hangingPunct="1">
      <a:defRPr sz="6000" kern="1200">
        <a:solidFill>
          <a:srgbClr val="CC0000"/>
        </a:solidFill>
        <a:latin typeface="Humanst521 BT" pitchFamily="34" charset="0"/>
        <a:ea typeface="+mn-ea"/>
        <a:cs typeface="+mn-cs"/>
      </a:defRPr>
    </a:lvl7pPr>
    <a:lvl8pPr marL="3200400" algn="l" defTabSz="914400" rtl="0" eaLnBrk="1" latinLnBrk="0" hangingPunct="1">
      <a:defRPr sz="6000" kern="1200">
        <a:solidFill>
          <a:srgbClr val="CC0000"/>
        </a:solidFill>
        <a:latin typeface="Humanst521 BT" pitchFamily="34" charset="0"/>
        <a:ea typeface="+mn-ea"/>
        <a:cs typeface="+mn-cs"/>
      </a:defRPr>
    </a:lvl8pPr>
    <a:lvl9pPr marL="3657600" algn="l" defTabSz="914400" rtl="0" eaLnBrk="1" latinLnBrk="0" hangingPunct="1">
      <a:defRPr sz="6000" kern="1200">
        <a:solidFill>
          <a:srgbClr val="CC0000"/>
        </a:solidFill>
        <a:latin typeface="Humanst521 BT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99">
          <p15:clr>
            <a:srgbClr val="A4A3A4"/>
          </p15:clr>
        </p15:guide>
        <p15:guide id="2" pos="133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32">
          <p15:clr>
            <a:srgbClr val="A4A3A4"/>
          </p15:clr>
        </p15:guide>
        <p15:guide id="2" pos="214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E6C"/>
    <a:srgbClr val="FFFFCC"/>
    <a:srgbClr val="B7ECFF"/>
    <a:srgbClr val="BDFBC3"/>
    <a:srgbClr val="CCCC00"/>
    <a:srgbClr val="EDDDA1"/>
    <a:srgbClr val="BDBB5F"/>
    <a:srgbClr val="E5B9BD"/>
    <a:srgbClr val="CC301F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210" autoAdjust="0"/>
    <p:restoredTop sz="93691" autoAdjust="0"/>
  </p:normalViewPr>
  <p:slideViewPr>
    <p:cSldViewPr>
      <p:cViewPr varScale="1">
        <p:scale>
          <a:sx n="68" d="100"/>
          <a:sy n="68" d="100"/>
        </p:scale>
        <p:origin x="324" y="72"/>
      </p:cViewPr>
      <p:guideLst>
        <p:guide orient="horz" pos="799"/>
        <p:guide pos="1338"/>
      </p:guideLst>
    </p:cSldViewPr>
  </p:slideViewPr>
  <p:outlineViewPr>
    <p:cViewPr>
      <p:scale>
        <a:sx n="33" d="100"/>
        <a:sy n="33" d="100"/>
      </p:scale>
      <p:origin x="0" y="1236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5" d="100"/>
          <a:sy n="55" d="100"/>
        </p:scale>
        <p:origin x="-2190" y="-90"/>
      </p:cViewPr>
      <p:guideLst>
        <p:guide orient="horz" pos="3132"/>
        <p:guide pos="214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51851" cy="497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111" tIns="45555" rIns="91111" bIns="45555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pt-PT"/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8536" y="0"/>
            <a:ext cx="2951851" cy="497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111" tIns="45555" rIns="91111" bIns="45555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pt-PT"/>
          </a:p>
        </p:txBody>
      </p:sp>
      <p:sp>
        <p:nvSpPr>
          <p:cNvPr id="1946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43169"/>
            <a:ext cx="2951851" cy="497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111" tIns="45555" rIns="91111" bIns="45555" numCol="1" anchor="b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pt-PT"/>
          </a:p>
        </p:txBody>
      </p:sp>
      <p:sp>
        <p:nvSpPr>
          <p:cNvPr id="1946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8536" y="9443169"/>
            <a:ext cx="2951851" cy="497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111" tIns="45555" rIns="91111" bIns="45555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</a:lstStyle>
          <a:p>
            <a:pPr>
              <a:defRPr/>
            </a:pPr>
            <a:fld id="{786E3228-BDA5-4C88-B65C-28A18C301E9B}" type="slidenum">
              <a:rPr lang="pt-PT"/>
              <a:pPr>
                <a:defRPr/>
              </a:pPr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8744181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51851" cy="497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111" tIns="45555" rIns="91111" bIns="45555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pt-PT"/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8536" y="0"/>
            <a:ext cx="2951851" cy="497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111" tIns="45555" rIns="91111" bIns="45555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pt-PT"/>
          </a:p>
        </p:txBody>
      </p:sp>
      <p:sp>
        <p:nvSpPr>
          <p:cNvPr id="2458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20750" y="744538"/>
            <a:ext cx="4970463" cy="372903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31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1197" y="4722377"/>
            <a:ext cx="5449570" cy="44750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111" tIns="45555" rIns="91111" bIns="4555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t-PT" noProof="0"/>
              <a:t>Click to edit Master text styles</a:t>
            </a:r>
          </a:p>
          <a:p>
            <a:pPr lvl="1"/>
            <a:r>
              <a:rPr lang="pt-PT" noProof="0"/>
              <a:t>Second level</a:t>
            </a:r>
          </a:p>
          <a:p>
            <a:pPr lvl="2"/>
            <a:r>
              <a:rPr lang="pt-PT" noProof="0"/>
              <a:t>Third level</a:t>
            </a:r>
          </a:p>
          <a:p>
            <a:pPr lvl="3"/>
            <a:r>
              <a:rPr lang="pt-PT" noProof="0"/>
              <a:t>Fourth level</a:t>
            </a:r>
          </a:p>
          <a:p>
            <a:pPr lvl="4"/>
            <a:r>
              <a:rPr lang="pt-PT" noProof="0"/>
              <a:t>Fifth level</a:t>
            </a:r>
          </a:p>
        </p:txBody>
      </p:sp>
      <p:sp>
        <p:nvSpPr>
          <p:cNvPr id="1331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43169"/>
            <a:ext cx="2951851" cy="497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111" tIns="45555" rIns="91111" bIns="45555" numCol="1" anchor="b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pt-PT"/>
          </a:p>
        </p:txBody>
      </p:sp>
      <p:sp>
        <p:nvSpPr>
          <p:cNvPr id="1331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8536" y="9443169"/>
            <a:ext cx="2951851" cy="497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111" tIns="45555" rIns="91111" bIns="45555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</a:lstStyle>
          <a:p>
            <a:pPr>
              <a:defRPr/>
            </a:pPr>
            <a:fld id="{5705EB50-1723-4F02-82E6-3547F8722922}" type="slidenum">
              <a:rPr lang="pt-PT"/>
              <a:pPr>
                <a:defRPr/>
              </a:pPr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89364430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05EB50-1723-4F02-82E6-3547F8722922}" type="slidenum">
              <a:rPr lang="pt-PT" smtClean="0"/>
              <a:pPr>
                <a:defRPr/>
              </a:pPr>
              <a:t>0</a:t>
            </a:fld>
            <a:endParaRPr lang="pt-PT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13"/>
          <p:cNvSpPr txBox="1">
            <a:spLocks noChangeArrowheads="1"/>
          </p:cNvSpPr>
          <p:nvPr userDrawn="1"/>
        </p:nvSpPr>
        <p:spPr bwMode="auto">
          <a:xfrm>
            <a:off x="8288132" y="6163979"/>
            <a:ext cx="855867" cy="504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noAutofit/>
          </a:bodyPr>
          <a:lstStyle/>
          <a:p>
            <a:pPr algn="l"/>
            <a:r>
              <a:rPr lang="pt-PT" sz="1200" dirty="0">
                <a:solidFill>
                  <a:schemeClr val="bg2"/>
                </a:solidFill>
                <a:latin typeface="Humnst777 BT" pitchFamily="34" charset="0"/>
              </a:rPr>
              <a:t>       /25</a:t>
            </a:r>
          </a:p>
        </p:txBody>
      </p:sp>
      <p:sp>
        <p:nvSpPr>
          <p:cNvPr id="7" name="Text Box 13"/>
          <p:cNvSpPr txBox="1">
            <a:spLocks noChangeArrowheads="1"/>
          </p:cNvSpPr>
          <p:nvPr userDrawn="1"/>
        </p:nvSpPr>
        <p:spPr bwMode="auto">
          <a:xfrm>
            <a:off x="3779912" y="6164408"/>
            <a:ext cx="2808000" cy="50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noAutofit/>
          </a:bodyPr>
          <a:lstStyle/>
          <a:p>
            <a:pPr algn="ctr"/>
            <a:r>
              <a:rPr lang="pt-PT" sz="1200" dirty="0">
                <a:solidFill>
                  <a:schemeClr val="bg2"/>
                </a:solidFill>
                <a:latin typeface="Humnst777 BT" pitchFamily="34" charset="0"/>
              </a:rPr>
              <a:t>Operação Estatística - IUT</a:t>
            </a:r>
          </a:p>
        </p:txBody>
      </p:sp>
      <p:sp>
        <p:nvSpPr>
          <p:cNvPr id="8" name="Text Box 13"/>
          <p:cNvSpPr txBox="1">
            <a:spLocks noChangeArrowheads="1"/>
          </p:cNvSpPr>
          <p:nvPr userDrawn="1"/>
        </p:nvSpPr>
        <p:spPr bwMode="auto">
          <a:xfrm>
            <a:off x="6587911" y="6176009"/>
            <a:ext cx="1670517" cy="50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noAutofit/>
          </a:bodyPr>
          <a:lstStyle/>
          <a:p>
            <a:pPr algn="ctr"/>
            <a:r>
              <a:rPr lang="pt-PT" sz="1200" dirty="0">
                <a:solidFill>
                  <a:schemeClr val="bg2"/>
                </a:solidFill>
                <a:latin typeface="Humnst777 BT" pitchFamily="34" charset="0"/>
              </a:rPr>
              <a:t>Abril 2020</a:t>
            </a:r>
          </a:p>
        </p:txBody>
      </p:sp>
      <p:sp>
        <p:nvSpPr>
          <p:cNvPr id="9" name="Text Box 34"/>
          <p:cNvSpPr txBox="1">
            <a:spLocks noChangeArrowheads="1"/>
          </p:cNvSpPr>
          <p:nvPr userDrawn="1"/>
        </p:nvSpPr>
        <p:spPr bwMode="auto">
          <a:xfrm flipV="1">
            <a:off x="8027988" y="6215453"/>
            <a:ext cx="4699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sz="2400" dirty="0">
                <a:solidFill>
                  <a:srgbClr val="CC301F"/>
                </a:solidFill>
              </a:rPr>
              <a:t>«</a:t>
            </a:r>
          </a:p>
        </p:txBody>
      </p:sp>
    </p:spTree>
    <p:extLst>
      <p:ext uri="{BB962C8B-B14F-4D97-AF65-F5344CB8AC3E}">
        <p14:creationId xmlns:p14="http://schemas.microsoft.com/office/powerpoint/2010/main" val="17558224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Rectangle 11"/>
          <p:cNvSpPr>
            <a:spLocks noChangeArrowheads="1"/>
          </p:cNvSpPr>
          <p:nvPr userDrawn="1"/>
        </p:nvSpPr>
        <p:spPr bwMode="auto">
          <a:xfrm>
            <a:off x="468313" y="765175"/>
            <a:ext cx="215900" cy="215900"/>
          </a:xfrm>
          <a:prstGeom prst="rect">
            <a:avLst/>
          </a:prstGeom>
          <a:solidFill>
            <a:srgbClr val="1A3A6E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1036" name="Rectangle 12"/>
          <p:cNvSpPr>
            <a:spLocks noChangeArrowheads="1"/>
          </p:cNvSpPr>
          <p:nvPr userDrawn="1"/>
        </p:nvSpPr>
        <p:spPr bwMode="auto">
          <a:xfrm>
            <a:off x="757238" y="765175"/>
            <a:ext cx="287337" cy="215900"/>
          </a:xfrm>
          <a:prstGeom prst="rect">
            <a:avLst/>
          </a:prstGeom>
          <a:solidFill>
            <a:srgbClr val="CC301F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r">
              <a:spcBef>
                <a:spcPct val="0"/>
              </a:spcBef>
              <a:defRPr/>
            </a:pPr>
            <a:endParaRPr lang="en-US" sz="180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1037" name="Rectangle 13"/>
          <p:cNvSpPr>
            <a:spLocks noChangeArrowheads="1"/>
          </p:cNvSpPr>
          <p:nvPr userDrawn="1"/>
        </p:nvSpPr>
        <p:spPr bwMode="auto">
          <a:xfrm>
            <a:off x="1116013" y="765175"/>
            <a:ext cx="865187" cy="215900"/>
          </a:xfrm>
          <a:prstGeom prst="rect">
            <a:avLst/>
          </a:prstGeom>
          <a:solidFill>
            <a:srgbClr val="C0C0C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1038" name="Rectangle 14"/>
          <p:cNvSpPr>
            <a:spLocks noChangeArrowheads="1"/>
          </p:cNvSpPr>
          <p:nvPr userDrawn="1"/>
        </p:nvSpPr>
        <p:spPr bwMode="auto">
          <a:xfrm>
            <a:off x="2052638" y="765175"/>
            <a:ext cx="576262" cy="215900"/>
          </a:xfrm>
          <a:prstGeom prst="rect">
            <a:avLst/>
          </a:prstGeom>
          <a:solidFill>
            <a:srgbClr val="1A3A6E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1039" name="Rectangle 15"/>
          <p:cNvSpPr>
            <a:spLocks noChangeArrowheads="1"/>
          </p:cNvSpPr>
          <p:nvPr userDrawn="1"/>
        </p:nvSpPr>
        <p:spPr bwMode="auto">
          <a:xfrm>
            <a:off x="828675" y="909638"/>
            <a:ext cx="576263" cy="2159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pic>
        <p:nvPicPr>
          <p:cNvPr id="1031" name="Picture 17" descr="Logo2"/>
          <p:cNvPicPr>
            <a:picLocks noChangeAspect="1"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0825" y="6237288"/>
            <a:ext cx="3635375" cy="422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rstudio.com/" TargetMode="External"/><Relationship Id="rId2" Type="http://schemas.openxmlformats.org/officeDocument/2006/relationships/hyperlink" Target="https://www.r-project.org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jsollari/OE-IUT2020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forms/d/e/1FAIpQLSdRUsdfHWTKErjn5R0D75Y3nnksBeJa6IslR7M-SwVHHDYA3w/viewform" TargetMode="External"/><Relationship Id="rId2" Type="http://schemas.openxmlformats.org/officeDocument/2006/relationships/hyperlink" Target="../media/OE-IUT_20180411.mp4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r2.ine.pt/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Text Box 44"/>
          <p:cNvSpPr txBox="1">
            <a:spLocks noChangeArrowheads="1"/>
          </p:cNvSpPr>
          <p:nvPr/>
        </p:nvSpPr>
        <p:spPr bwMode="auto">
          <a:xfrm flipV="1">
            <a:off x="684213" y="2506662"/>
            <a:ext cx="504825" cy="922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sz="5400" dirty="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2054" name="Rectangle 60"/>
          <p:cNvSpPr>
            <a:spLocks noChangeArrowheads="1"/>
          </p:cNvSpPr>
          <p:nvPr/>
        </p:nvSpPr>
        <p:spPr bwMode="auto">
          <a:xfrm>
            <a:off x="1116013" y="2564829"/>
            <a:ext cx="7416800" cy="792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pt-PT" sz="3600" b="1" dirty="0">
                <a:solidFill>
                  <a:schemeClr val="bg2"/>
                </a:solidFill>
                <a:latin typeface="Humnst777 BT" pitchFamily="34" charset="0"/>
              </a:rPr>
              <a:t>Operação Estatística - IUT</a:t>
            </a:r>
          </a:p>
        </p:txBody>
      </p:sp>
      <p:pic>
        <p:nvPicPr>
          <p:cNvPr id="2055" name="Picture 81" descr="Logo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9750" y="404813"/>
            <a:ext cx="3168650" cy="1154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Rectangle 27"/>
          <p:cNvSpPr>
            <a:spLocks noChangeArrowheads="1"/>
          </p:cNvSpPr>
          <p:nvPr/>
        </p:nvSpPr>
        <p:spPr bwMode="auto">
          <a:xfrm>
            <a:off x="2005013" y="5470550"/>
            <a:ext cx="6696075" cy="47942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ct val="90000"/>
              </a:lnSpc>
              <a:spcBef>
                <a:spcPct val="20000"/>
              </a:spcBef>
              <a:defRPr/>
            </a:pPr>
            <a:r>
              <a:rPr lang="pt-PT" sz="1800" dirty="0">
                <a:solidFill>
                  <a:srgbClr val="002060"/>
                </a:solidFill>
                <a:latin typeface="Humnst777 BT" pitchFamily="34" charset="0"/>
              </a:rPr>
              <a:t>DMSI / ME</a:t>
            </a:r>
          </a:p>
        </p:txBody>
      </p:sp>
      <p:sp>
        <p:nvSpPr>
          <p:cNvPr id="2058" name="Rectangle 10"/>
          <p:cNvSpPr>
            <a:spLocks noChangeArrowheads="1"/>
          </p:cNvSpPr>
          <p:nvPr/>
        </p:nvSpPr>
        <p:spPr bwMode="auto">
          <a:xfrm>
            <a:off x="2124075" y="5876950"/>
            <a:ext cx="215900" cy="215900"/>
          </a:xfrm>
          <a:prstGeom prst="rect">
            <a:avLst/>
          </a:prstGeom>
          <a:solidFill>
            <a:srgbClr val="1A3A6E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59" name="Rectangle 11"/>
          <p:cNvSpPr>
            <a:spLocks noChangeArrowheads="1"/>
          </p:cNvSpPr>
          <p:nvPr/>
        </p:nvSpPr>
        <p:spPr bwMode="auto">
          <a:xfrm>
            <a:off x="2413000" y="5876950"/>
            <a:ext cx="287338" cy="215900"/>
          </a:xfrm>
          <a:prstGeom prst="rect">
            <a:avLst/>
          </a:prstGeom>
          <a:solidFill>
            <a:srgbClr val="CC301F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r">
              <a:spcBef>
                <a:spcPct val="0"/>
              </a:spcBef>
            </a:pPr>
            <a:endParaRPr lang="en-US" sz="180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2060" name="Rectangle 12"/>
          <p:cNvSpPr>
            <a:spLocks noChangeArrowheads="1"/>
          </p:cNvSpPr>
          <p:nvPr/>
        </p:nvSpPr>
        <p:spPr bwMode="auto">
          <a:xfrm>
            <a:off x="2771775" y="5876950"/>
            <a:ext cx="865188" cy="215900"/>
          </a:xfrm>
          <a:prstGeom prst="rect">
            <a:avLst/>
          </a:prstGeom>
          <a:solidFill>
            <a:srgbClr val="C0C0C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61" name="Rectangle 13"/>
          <p:cNvSpPr>
            <a:spLocks noChangeArrowheads="1"/>
          </p:cNvSpPr>
          <p:nvPr/>
        </p:nvSpPr>
        <p:spPr bwMode="auto">
          <a:xfrm>
            <a:off x="3708400" y="5876950"/>
            <a:ext cx="576263" cy="215900"/>
          </a:xfrm>
          <a:prstGeom prst="rect">
            <a:avLst/>
          </a:prstGeom>
          <a:solidFill>
            <a:srgbClr val="1A3A6E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57" name="Text Box 45"/>
          <p:cNvSpPr txBox="1">
            <a:spLocks noChangeArrowheads="1"/>
          </p:cNvSpPr>
          <p:nvPr/>
        </p:nvSpPr>
        <p:spPr bwMode="auto">
          <a:xfrm>
            <a:off x="4284663" y="5805512"/>
            <a:ext cx="27352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pt-PT" sz="1800" dirty="0">
                <a:solidFill>
                  <a:srgbClr val="002060"/>
                </a:solidFill>
                <a:latin typeface="Humnst777 BT" pitchFamily="34" charset="0"/>
              </a:rPr>
              <a:t>  Outubro de 2022</a:t>
            </a:r>
          </a:p>
        </p:txBody>
      </p:sp>
      <p:sp>
        <p:nvSpPr>
          <p:cNvPr id="2063" name="Rectangle 33"/>
          <p:cNvSpPr>
            <a:spLocks noChangeArrowheads="1"/>
          </p:cNvSpPr>
          <p:nvPr/>
        </p:nvSpPr>
        <p:spPr bwMode="auto">
          <a:xfrm>
            <a:off x="2484438" y="6021412"/>
            <a:ext cx="576262" cy="2159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6843420" y="4077072"/>
            <a:ext cx="1495859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spcBef>
                <a:spcPts val="600"/>
              </a:spcBef>
            </a:pPr>
            <a:r>
              <a:rPr lang="pt-PT" sz="2000" dirty="0">
                <a:solidFill>
                  <a:schemeClr val="bg1">
                    <a:lumMod val="50000"/>
                  </a:schemeClr>
                </a:solidFill>
                <a:latin typeface="Humnst777 BT"/>
              </a:rPr>
              <a:t>João Lopes</a:t>
            </a:r>
          </a:p>
          <a:p>
            <a:pPr algn="r">
              <a:spcBef>
                <a:spcPts val="600"/>
              </a:spcBef>
            </a:pPr>
            <a:r>
              <a:rPr lang="pt-PT" sz="2000" dirty="0">
                <a:solidFill>
                  <a:schemeClr val="bg1">
                    <a:lumMod val="50000"/>
                  </a:schemeClr>
                </a:solidFill>
                <a:latin typeface="Humnst777 BT"/>
              </a:rPr>
              <a:t>Filipe Santos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dirty="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8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>
                <a:solidFill>
                  <a:schemeClr val="bg2"/>
                </a:solidFill>
                <a:latin typeface="Humnst777 BT" pitchFamily="34" charset="0"/>
              </a:rPr>
              <a:t>09</a:t>
            </a:r>
          </a:p>
        </p:txBody>
      </p:sp>
      <p:sp>
        <p:nvSpPr>
          <p:cNvPr id="8" name="Text Box 13"/>
          <p:cNvSpPr txBox="1">
            <a:spLocks noChangeArrowheads="1"/>
          </p:cNvSpPr>
          <p:nvPr/>
        </p:nvSpPr>
        <p:spPr bwMode="auto">
          <a:xfrm>
            <a:off x="540000" y="2138367"/>
            <a:ext cx="8064000" cy="193899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spcBef>
                <a:spcPts val="0"/>
              </a:spcBef>
            </a:pP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AGE_FIRST  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Freq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Cumul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Rel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RelCumul</a:t>
            </a:r>
            <a:endParaRPr lang="pt-PT" sz="1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0"/>
              </a:spcBef>
            </a:pP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5     1     1 0.04     0.04</a:t>
            </a:r>
          </a:p>
          <a:p>
            <a:pPr algn="just">
              <a:spcBef>
                <a:spcPts val="0"/>
              </a:spcBef>
            </a:pP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9     5     6 0.19     0.22</a:t>
            </a:r>
          </a:p>
          <a:p>
            <a:pPr algn="just">
              <a:spcBef>
                <a:spcPts val="0"/>
              </a:spcBef>
            </a:pP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10    9    15 0.33     0.56</a:t>
            </a:r>
          </a:p>
          <a:p>
            <a:pPr algn="just">
              <a:spcBef>
                <a:spcPts val="0"/>
              </a:spcBef>
            </a:pP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11    2    17 0.07     0.63</a:t>
            </a:r>
          </a:p>
          <a:p>
            <a:pPr algn="just">
              <a:spcBef>
                <a:spcPts val="0"/>
              </a:spcBef>
            </a:pP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12    5    22 0.19     0.81</a:t>
            </a:r>
          </a:p>
          <a:p>
            <a:pPr algn="just">
              <a:spcBef>
                <a:spcPts val="0"/>
              </a:spcBef>
            </a:pP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13    2    24 0.07     0.89</a:t>
            </a:r>
          </a:p>
          <a:p>
            <a:pPr algn="just">
              <a:spcBef>
                <a:spcPts val="0"/>
              </a:spcBef>
            </a:pP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14    1    25 0.04     0.93</a:t>
            </a:r>
          </a:p>
          <a:p>
            <a:pPr algn="just">
              <a:spcBef>
                <a:spcPts val="0"/>
              </a:spcBef>
            </a:pP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15    1    26 0.04     0.96</a:t>
            </a:r>
          </a:p>
          <a:p>
            <a:pPr algn="just">
              <a:spcBef>
                <a:spcPts val="0"/>
              </a:spcBef>
            </a:pP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18    1    27 0.04     1.00</a:t>
            </a:r>
            <a:endParaRPr lang="en-US" sz="1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0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>
                <a:solidFill>
                  <a:schemeClr val="bg2"/>
                </a:solidFill>
                <a:latin typeface="Humnst777 BT" pitchFamily="34" charset="0"/>
              </a:rPr>
              <a:t>IUT/Analise/Exploração</a:t>
            </a:r>
          </a:p>
        </p:txBody>
      </p:sp>
    </p:spTree>
    <p:extLst>
      <p:ext uri="{BB962C8B-B14F-4D97-AF65-F5344CB8AC3E}">
        <p14:creationId xmlns:p14="http://schemas.microsoft.com/office/powerpoint/2010/main" val="24086340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joao.lopes\Documents\Projects\2020\2020.01.23_escolas_OE-IUT2020\media\barplot_colored.tif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4075" y="1276301"/>
            <a:ext cx="4800600" cy="480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dirty="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8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>
                <a:solidFill>
                  <a:schemeClr val="bg2"/>
                </a:solidFill>
                <a:latin typeface="Humnst777 BT" pitchFamily="34" charset="0"/>
              </a:rPr>
              <a:t>10</a:t>
            </a:r>
          </a:p>
        </p:txBody>
      </p:sp>
      <p:sp>
        <p:nvSpPr>
          <p:cNvPr id="8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>
                <a:solidFill>
                  <a:schemeClr val="bg2"/>
                </a:solidFill>
                <a:latin typeface="Humnst777 BT" pitchFamily="34" charset="0"/>
              </a:rPr>
              <a:t>IUT/Analise/Exploração</a:t>
            </a:r>
          </a:p>
        </p:txBody>
      </p:sp>
    </p:spTree>
    <p:extLst>
      <p:ext uri="{BB962C8B-B14F-4D97-AF65-F5344CB8AC3E}">
        <p14:creationId xmlns:p14="http://schemas.microsoft.com/office/powerpoint/2010/main" val="24234866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dirty="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8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>
                <a:solidFill>
                  <a:schemeClr val="bg2"/>
                </a:solidFill>
                <a:latin typeface="Humnst777 BT" pitchFamily="34" charset="0"/>
              </a:rPr>
              <a:t>11</a:t>
            </a:r>
          </a:p>
        </p:txBody>
      </p:sp>
      <p:sp>
        <p:nvSpPr>
          <p:cNvPr id="8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>
                <a:solidFill>
                  <a:schemeClr val="bg2"/>
                </a:solidFill>
                <a:latin typeface="Humnst777 BT" pitchFamily="34" charset="0"/>
              </a:rPr>
              <a:t>IUT/Analise/Exploração</a:t>
            </a:r>
          </a:p>
        </p:txBody>
      </p:sp>
      <p:pic>
        <p:nvPicPr>
          <p:cNvPr id="3" name="Picture 2" descr="Chart, box and whisker chart&#10;&#10;Description automatically generated">
            <a:extLst>
              <a:ext uri="{FF2B5EF4-FFF2-40B4-BE49-F238E27FC236}">
                <a16:creationId xmlns:a16="http://schemas.microsoft.com/office/drawing/2014/main" id="{59FCC05D-AD95-25C8-AEFF-4E5CCBC164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1700" y="1262328"/>
            <a:ext cx="4800600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5835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histogram&#10;&#10;Description automatically generated">
            <a:extLst>
              <a:ext uri="{FF2B5EF4-FFF2-40B4-BE49-F238E27FC236}">
                <a16:creationId xmlns:a16="http://schemas.microsoft.com/office/drawing/2014/main" id="{CCEE885E-E441-915D-9906-99B5908ED3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4075" y="1196975"/>
            <a:ext cx="4800600" cy="4800600"/>
          </a:xfrm>
          <a:prstGeom prst="rect">
            <a:avLst/>
          </a:prstGeom>
        </p:spPr>
      </p:pic>
      <p:sp>
        <p:nvSpPr>
          <p:cNvPr id="14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dirty="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8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>
                <a:solidFill>
                  <a:schemeClr val="bg2"/>
                </a:solidFill>
                <a:latin typeface="Humnst777 BT" pitchFamily="34" charset="0"/>
              </a:rPr>
              <a:t>12</a:t>
            </a:r>
          </a:p>
        </p:txBody>
      </p:sp>
      <p:sp>
        <p:nvSpPr>
          <p:cNvPr id="8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>
                <a:solidFill>
                  <a:schemeClr val="bg2"/>
                </a:solidFill>
                <a:latin typeface="Humnst777 BT" pitchFamily="34" charset="0"/>
              </a:rPr>
              <a:t>IUT/Analise/Exploração</a:t>
            </a:r>
          </a:p>
        </p:txBody>
      </p:sp>
    </p:spTree>
    <p:extLst>
      <p:ext uri="{BB962C8B-B14F-4D97-AF65-F5344CB8AC3E}">
        <p14:creationId xmlns:p14="http://schemas.microsoft.com/office/powerpoint/2010/main" val="8833952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4095285D-C041-7569-5796-351C8DFFC8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4075" y="1196975"/>
            <a:ext cx="4800600" cy="4800600"/>
          </a:xfrm>
          <a:prstGeom prst="rect">
            <a:avLst/>
          </a:prstGeom>
        </p:spPr>
      </p:pic>
      <p:sp>
        <p:nvSpPr>
          <p:cNvPr id="14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dirty="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8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>
                <a:solidFill>
                  <a:schemeClr val="bg2"/>
                </a:solidFill>
                <a:latin typeface="Humnst777 BT" pitchFamily="34" charset="0"/>
              </a:rPr>
              <a:t>13</a:t>
            </a:r>
          </a:p>
        </p:txBody>
      </p:sp>
      <p:sp>
        <p:nvSpPr>
          <p:cNvPr id="8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>
                <a:solidFill>
                  <a:schemeClr val="bg2"/>
                </a:solidFill>
                <a:latin typeface="Humnst777 BT" pitchFamily="34" charset="0"/>
              </a:rPr>
              <a:t>IUT/Analise/Exploração</a:t>
            </a:r>
          </a:p>
        </p:txBody>
      </p:sp>
    </p:spTree>
    <p:extLst>
      <p:ext uri="{BB962C8B-B14F-4D97-AF65-F5344CB8AC3E}">
        <p14:creationId xmlns:p14="http://schemas.microsoft.com/office/powerpoint/2010/main" val="4740260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F90930A8-D7D1-2F97-7CA4-D5C4BB7ABC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4823" y="1255792"/>
            <a:ext cx="4800600" cy="4800600"/>
          </a:xfrm>
          <a:prstGeom prst="rect">
            <a:avLst/>
          </a:prstGeom>
        </p:spPr>
      </p:pic>
      <p:sp>
        <p:nvSpPr>
          <p:cNvPr id="14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dirty="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8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>
                <a:solidFill>
                  <a:schemeClr val="bg2"/>
                </a:solidFill>
                <a:latin typeface="Humnst777 BT" pitchFamily="34" charset="0"/>
              </a:rPr>
              <a:t>14</a:t>
            </a:r>
          </a:p>
        </p:txBody>
      </p:sp>
      <p:sp>
        <p:nvSpPr>
          <p:cNvPr id="8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>
                <a:solidFill>
                  <a:schemeClr val="bg2"/>
                </a:solidFill>
                <a:latin typeface="Humnst777 BT" pitchFamily="34" charset="0"/>
              </a:rPr>
              <a:t>IUT/Analise/Exploração</a:t>
            </a:r>
          </a:p>
        </p:txBody>
      </p:sp>
    </p:spTree>
    <p:extLst>
      <p:ext uri="{BB962C8B-B14F-4D97-AF65-F5344CB8AC3E}">
        <p14:creationId xmlns:p14="http://schemas.microsoft.com/office/powerpoint/2010/main" val="21853512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36A945BA-6B5F-AA87-0767-9E78D702D0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728" y="1258888"/>
            <a:ext cx="4800600" cy="4800600"/>
          </a:xfrm>
          <a:prstGeom prst="rect">
            <a:avLst/>
          </a:prstGeom>
        </p:spPr>
      </p:pic>
      <p:sp>
        <p:nvSpPr>
          <p:cNvPr id="14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dirty="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8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>
                <a:solidFill>
                  <a:schemeClr val="bg2"/>
                </a:solidFill>
                <a:latin typeface="Humnst777 BT" pitchFamily="34" charset="0"/>
              </a:rPr>
              <a:t>15</a:t>
            </a:r>
          </a:p>
        </p:txBody>
      </p:sp>
      <p:sp>
        <p:nvSpPr>
          <p:cNvPr id="8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>
                <a:solidFill>
                  <a:schemeClr val="bg2"/>
                </a:solidFill>
                <a:latin typeface="Humnst777 BT" pitchFamily="34" charset="0"/>
              </a:rPr>
              <a:t>IUT/Analise/Exploração</a:t>
            </a:r>
          </a:p>
        </p:txBody>
      </p:sp>
    </p:spTree>
    <p:extLst>
      <p:ext uri="{BB962C8B-B14F-4D97-AF65-F5344CB8AC3E}">
        <p14:creationId xmlns:p14="http://schemas.microsoft.com/office/powerpoint/2010/main" val="33863647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dirty="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8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>
                <a:solidFill>
                  <a:schemeClr val="bg2"/>
                </a:solidFill>
                <a:latin typeface="Humnst777 BT" pitchFamily="34" charset="0"/>
              </a:rPr>
              <a:t>16</a:t>
            </a:r>
          </a:p>
        </p:txBody>
      </p:sp>
      <p:sp>
        <p:nvSpPr>
          <p:cNvPr id="8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>
                <a:solidFill>
                  <a:schemeClr val="bg2"/>
                </a:solidFill>
                <a:latin typeface="Humnst777 BT" pitchFamily="34" charset="0"/>
              </a:rPr>
              <a:t>IUT/Analise/Exploração</a:t>
            </a:r>
          </a:p>
        </p:txBody>
      </p:sp>
      <p:sp>
        <p:nvSpPr>
          <p:cNvPr id="6" name="Text Box 13"/>
          <p:cNvSpPr txBox="1">
            <a:spLocks noChangeArrowheads="1"/>
          </p:cNvSpPr>
          <p:nvPr/>
        </p:nvSpPr>
        <p:spPr bwMode="auto">
          <a:xfrm>
            <a:off x="540000" y="2138367"/>
            <a:ext cx="8064000" cy="175432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spcBef>
                <a:spcPts val="0"/>
              </a:spcBef>
            </a:pP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AGE_FIRST    PRICE PRICE_NEW</a:t>
            </a:r>
          </a:p>
          <a:p>
            <a:pPr algn="just">
              <a:spcBef>
                <a:spcPts val="0"/>
              </a:spcBef>
            </a:pP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Mean       10.93   543.29    418.81</a:t>
            </a:r>
          </a:p>
          <a:p>
            <a:pPr algn="just">
              <a:spcBef>
                <a:spcPts val="0"/>
              </a:spcBef>
            </a:pP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Median     10.00   389.99    300.00</a:t>
            </a:r>
          </a:p>
          <a:p>
            <a:pPr algn="just">
              <a:spcBef>
                <a:spcPts val="0"/>
              </a:spcBef>
            </a:pP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Mode       10.00   240.00    200.00</a:t>
            </a:r>
          </a:p>
          <a:p>
            <a:pPr algn="just">
              <a:spcBef>
                <a:spcPts val="0"/>
              </a:spcBef>
            </a:pPr>
            <a:endParaRPr lang="en-US" sz="1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0"/>
              </a:spcBef>
            </a:pP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AGE_FIRST    PRICE PRICE_NEW</a:t>
            </a:r>
          </a:p>
          <a:p>
            <a:pPr algn="just">
              <a:spcBef>
                <a:spcPts val="0"/>
              </a:spcBef>
            </a:pPr>
            <a:r>
              <a:rPr lang="en-US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StDev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2.42   442.27    437.06</a:t>
            </a:r>
          </a:p>
          <a:p>
            <a:pPr algn="just">
              <a:spcBef>
                <a:spcPts val="0"/>
              </a:spcBef>
            </a:pP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IQR         2.00   411.00    375.00</a:t>
            </a:r>
          </a:p>
          <a:p>
            <a:pPr algn="just">
              <a:spcBef>
                <a:spcPts val="0"/>
              </a:spcBef>
            </a:pP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Range      13.00  1870.00   1850.00</a:t>
            </a:r>
          </a:p>
        </p:txBody>
      </p:sp>
    </p:spTree>
    <p:extLst>
      <p:ext uri="{BB962C8B-B14F-4D97-AF65-F5344CB8AC3E}">
        <p14:creationId xmlns:p14="http://schemas.microsoft.com/office/powerpoint/2010/main" val="9492086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dirty="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8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>
                <a:solidFill>
                  <a:schemeClr val="bg2"/>
                </a:solidFill>
                <a:latin typeface="Humnst777 BT" pitchFamily="34" charset="0"/>
              </a:rPr>
              <a:t>17</a:t>
            </a:r>
          </a:p>
        </p:txBody>
      </p:sp>
      <p:sp>
        <p:nvSpPr>
          <p:cNvPr id="8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>
                <a:solidFill>
                  <a:schemeClr val="bg2"/>
                </a:solidFill>
                <a:latin typeface="Humnst777 BT" pitchFamily="34" charset="0"/>
              </a:rPr>
              <a:t>IUT/Analise/Modelos</a:t>
            </a:r>
          </a:p>
        </p:txBody>
      </p:sp>
      <p:sp>
        <p:nvSpPr>
          <p:cNvPr id="7" name="Text Box 13"/>
          <p:cNvSpPr txBox="1">
            <a:spLocks noChangeArrowheads="1"/>
          </p:cNvSpPr>
          <p:nvPr/>
        </p:nvSpPr>
        <p:spPr bwMode="auto">
          <a:xfrm>
            <a:off x="540000" y="2138367"/>
            <a:ext cx="8064000" cy="138499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spcBef>
                <a:spcPts val="0"/>
              </a:spcBef>
            </a:pPr>
            <a:r>
              <a:rPr lang="en-US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lm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(formula = PRICE_NEW ~ PRICE, data = d5)</a:t>
            </a:r>
          </a:p>
          <a:p>
            <a:pPr algn="just">
              <a:spcBef>
                <a:spcPts val="0"/>
              </a:spcBef>
            </a:pPr>
            <a:endParaRPr lang="en-US" sz="1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0"/>
              </a:spcBef>
            </a:pP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    Estimate Std. Error t value </a:t>
            </a:r>
            <a:r>
              <a:rPr lang="en-US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Pr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(&gt;|t|)    </a:t>
            </a:r>
          </a:p>
          <a:p>
            <a:pPr algn="just">
              <a:spcBef>
                <a:spcPts val="0"/>
              </a:spcBef>
            </a:pP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(Intercept) 170.5232    72.3290   2.358   0.0347 *  </a:t>
            </a:r>
          </a:p>
          <a:p>
            <a:pPr algn="just">
              <a:spcBef>
                <a:spcPts val="0"/>
              </a:spcBef>
            </a:pP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PRICE         0.8724     0.1013   8.612 9.88e-07 ***</a:t>
            </a:r>
          </a:p>
          <a:p>
            <a:pPr algn="just">
              <a:spcBef>
                <a:spcPts val="0"/>
              </a:spcBef>
            </a:pPr>
            <a:endParaRPr lang="en-US" sz="1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0"/>
              </a:spcBef>
            </a:pP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Multiple R-squared:  0.8509,    Adjusted R-squared:  0.8394 </a:t>
            </a:r>
          </a:p>
        </p:txBody>
      </p:sp>
    </p:spTree>
    <p:extLst>
      <p:ext uri="{BB962C8B-B14F-4D97-AF65-F5344CB8AC3E}">
        <p14:creationId xmlns:p14="http://schemas.microsoft.com/office/powerpoint/2010/main" val="28898545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23631AE8-0D04-8363-DA8F-D031F1F1D0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728" y="1271869"/>
            <a:ext cx="4800600" cy="4800600"/>
          </a:xfrm>
          <a:prstGeom prst="rect">
            <a:avLst/>
          </a:prstGeom>
        </p:spPr>
      </p:pic>
      <p:sp>
        <p:nvSpPr>
          <p:cNvPr id="14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dirty="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8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>
                <a:solidFill>
                  <a:schemeClr val="bg2"/>
                </a:solidFill>
                <a:latin typeface="Humnst777 BT" pitchFamily="34" charset="0"/>
              </a:rPr>
              <a:t>18</a:t>
            </a:r>
          </a:p>
        </p:txBody>
      </p:sp>
      <p:sp>
        <p:nvSpPr>
          <p:cNvPr id="8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>
                <a:solidFill>
                  <a:schemeClr val="bg2"/>
                </a:solidFill>
                <a:latin typeface="Humnst777 BT" pitchFamily="34" charset="0"/>
              </a:rPr>
              <a:t>IUT/Analise/Modelos</a:t>
            </a:r>
          </a:p>
        </p:txBody>
      </p:sp>
    </p:spTree>
    <p:extLst>
      <p:ext uri="{BB962C8B-B14F-4D97-AF65-F5344CB8AC3E}">
        <p14:creationId xmlns:p14="http://schemas.microsoft.com/office/powerpoint/2010/main" val="16039487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dirty="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1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>
                <a:solidFill>
                  <a:schemeClr val="bg2"/>
                </a:solidFill>
                <a:latin typeface="Humnst777 BT" pitchFamily="34" charset="0"/>
              </a:rPr>
              <a:t>OE</a:t>
            </a:r>
          </a:p>
        </p:txBody>
      </p:sp>
      <p:sp>
        <p:nvSpPr>
          <p:cNvPr id="13" name="Text Box 376"/>
          <p:cNvSpPr txBox="1">
            <a:spLocks noChangeArrowheads="1"/>
          </p:cNvSpPr>
          <p:nvPr/>
        </p:nvSpPr>
        <p:spPr bwMode="auto">
          <a:xfrm>
            <a:off x="683568" y="1484784"/>
            <a:ext cx="770572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Fases da Operação Estatística</a:t>
            </a:r>
          </a:p>
        </p:txBody>
      </p:sp>
      <p:sp>
        <p:nvSpPr>
          <p:cNvPr id="18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>
                <a:solidFill>
                  <a:schemeClr val="bg2"/>
                </a:solidFill>
                <a:latin typeface="Humnst777 BT" pitchFamily="34" charset="0"/>
              </a:rPr>
              <a:t>01</a:t>
            </a:r>
          </a:p>
        </p:txBody>
      </p:sp>
      <p:sp>
        <p:nvSpPr>
          <p:cNvPr id="9" name="Text Box 376"/>
          <p:cNvSpPr txBox="1">
            <a:spLocks noChangeArrowheads="1"/>
          </p:cNvSpPr>
          <p:nvPr/>
        </p:nvSpPr>
        <p:spPr bwMode="auto">
          <a:xfrm>
            <a:off x="539552" y="2132806"/>
            <a:ext cx="8136136" cy="14414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>
              <a:spcBef>
                <a:spcPts val="130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pt-PT" sz="2200" b="1" dirty="0">
                <a:solidFill>
                  <a:schemeClr val="tx1"/>
                </a:solidFill>
                <a:latin typeface="Humnst777 BT" pitchFamily="34" charset="0"/>
              </a:rPr>
              <a:t>Concepção</a:t>
            </a:r>
          </a:p>
          <a:p>
            <a:pPr marL="342900" indent="-342900">
              <a:spcBef>
                <a:spcPts val="130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pt-PT" sz="2200" b="1" dirty="0">
                <a:solidFill>
                  <a:schemeClr val="tx1"/>
                </a:solidFill>
                <a:latin typeface="Humnst777 BT" pitchFamily="34" charset="0"/>
              </a:rPr>
              <a:t>Operação</a:t>
            </a:r>
          </a:p>
          <a:p>
            <a:pPr marL="342900" indent="-342900">
              <a:spcBef>
                <a:spcPts val="130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pt-PT" sz="2200" b="1" dirty="0">
                <a:solidFill>
                  <a:schemeClr val="tx1"/>
                </a:solidFill>
                <a:latin typeface="Humnst777 BT" pitchFamily="34" charset="0"/>
              </a:rPr>
              <a:t>Difusão</a:t>
            </a:r>
            <a:endParaRPr lang="pt-BR" sz="2200" b="1" dirty="0">
              <a:solidFill>
                <a:schemeClr val="bg1">
                  <a:lumMod val="50000"/>
                </a:schemeClr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61881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dirty="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8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>
                <a:solidFill>
                  <a:schemeClr val="bg2"/>
                </a:solidFill>
                <a:latin typeface="Humnst777 BT" pitchFamily="34" charset="0"/>
              </a:rPr>
              <a:t>19</a:t>
            </a:r>
          </a:p>
        </p:txBody>
      </p:sp>
      <p:sp>
        <p:nvSpPr>
          <p:cNvPr id="8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>
                <a:solidFill>
                  <a:schemeClr val="bg2"/>
                </a:solidFill>
                <a:latin typeface="Humnst777 BT" pitchFamily="34" charset="0"/>
              </a:rPr>
              <a:t>IUT/Analise/Modelos</a:t>
            </a:r>
          </a:p>
        </p:txBody>
      </p:sp>
      <p:sp>
        <p:nvSpPr>
          <p:cNvPr id="7" name="Text Box 13"/>
          <p:cNvSpPr txBox="1">
            <a:spLocks noChangeArrowheads="1"/>
          </p:cNvSpPr>
          <p:nvPr/>
        </p:nvSpPr>
        <p:spPr bwMode="auto">
          <a:xfrm>
            <a:off x="540000" y="2138367"/>
            <a:ext cx="8064000" cy="156966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spcBef>
                <a:spcPts val="0"/>
              </a:spcBef>
            </a:pPr>
            <a:r>
              <a:rPr lang="en-US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lm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(formula = PRICE_NEW ~ PRICE + PLAY_OTHER, data = d5)</a:t>
            </a:r>
          </a:p>
          <a:p>
            <a:pPr algn="just">
              <a:spcBef>
                <a:spcPts val="0"/>
              </a:spcBef>
            </a:pPr>
            <a:endParaRPr lang="en-US" sz="1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0"/>
              </a:spcBef>
            </a:pP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       Estimate Std. Error t value </a:t>
            </a:r>
            <a:r>
              <a:rPr lang="en-US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Pr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(&gt;|t|)    </a:t>
            </a:r>
          </a:p>
          <a:p>
            <a:pPr algn="just">
              <a:spcBef>
                <a:spcPts val="0"/>
              </a:spcBef>
            </a:pP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(Intercept)    116.1796    86.7306   1.340    0.205    </a:t>
            </a:r>
          </a:p>
          <a:p>
            <a:pPr algn="just">
              <a:spcBef>
                <a:spcPts val="0"/>
              </a:spcBef>
            </a:pP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PRICE            0.8596     0.1010   8.508 1.99e-06 ***</a:t>
            </a:r>
          </a:p>
          <a:p>
            <a:pPr algn="just">
              <a:spcBef>
                <a:spcPts val="0"/>
              </a:spcBef>
            </a:pP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PLAY_OTHERTRUE 102.4634    92.0777   1.113    0.288    </a:t>
            </a:r>
          </a:p>
          <a:p>
            <a:pPr algn="just">
              <a:spcBef>
                <a:spcPts val="0"/>
              </a:spcBef>
            </a:pPr>
            <a:endParaRPr lang="en-US" sz="1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0"/>
              </a:spcBef>
            </a:pP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Multiple R-squared:  0.8648,    Adjusted R-squared:  0.8423</a:t>
            </a:r>
          </a:p>
        </p:txBody>
      </p:sp>
    </p:spTree>
    <p:extLst>
      <p:ext uri="{BB962C8B-B14F-4D97-AF65-F5344CB8AC3E}">
        <p14:creationId xmlns:p14="http://schemas.microsoft.com/office/powerpoint/2010/main" val="13626559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CA939C7B-2878-092F-6556-85A72DCD2A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9168" y="1258888"/>
            <a:ext cx="4800600" cy="4800600"/>
          </a:xfrm>
          <a:prstGeom prst="rect">
            <a:avLst/>
          </a:prstGeom>
        </p:spPr>
      </p:pic>
      <p:sp>
        <p:nvSpPr>
          <p:cNvPr id="14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dirty="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8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>
                <a:solidFill>
                  <a:schemeClr val="bg2"/>
                </a:solidFill>
                <a:latin typeface="Humnst777 BT" pitchFamily="34" charset="0"/>
              </a:rPr>
              <a:t>20</a:t>
            </a:r>
          </a:p>
        </p:txBody>
      </p:sp>
      <p:sp>
        <p:nvSpPr>
          <p:cNvPr id="8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>
                <a:solidFill>
                  <a:schemeClr val="bg2"/>
                </a:solidFill>
                <a:latin typeface="Humnst777 BT" pitchFamily="34" charset="0"/>
              </a:rPr>
              <a:t>IUT/Analise/Modelos</a:t>
            </a:r>
          </a:p>
        </p:txBody>
      </p:sp>
    </p:spTree>
    <p:extLst>
      <p:ext uri="{BB962C8B-B14F-4D97-AF65-F5344CB8AC3E}">
        <p14:creationId xmlns:p14="http://schemas.microsoft.com/office/powerpoint/2010/main" val="36435996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dirty="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8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>
                <a:solidFill>
                  <a:schemeClr val="bg2"/>
                </a:solidFill>
                <a:latin typeface="Humnst777 BT" pitchFamily="34" charset="0"/>
              </a:rPr>
              <a:t>21</a:t>
            </a:r>
          </a:p>
        </p:txBody>
      </p:sp>
      <p:sp>
        <p:nvSpPr>
          <p:cNvPr id="8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>
                <a:solidFill>
                  <a:schemeClr val="bg2"/>
                </a:solidFill>
                <a:latin typeface="Humnst777 BT" pitchFamily="34" charset="0"/>
              </a:rPr>
              <a:t>IUT/Analise/Modelos</a:t>
            </a:r>
          </a:p>
        </p:txBody>
      </p:sp>
      <p:sp>
        <p:nvSpPr>
          <p:cNvPr id="7" name="Text Box 13"/>
          <p:cNvSpPr txBox="1">
            <a:spLocks noChangeArrowheads="1"/>
          </p:cNvSpPr>
          <p:nvPr/>
        </p:nvSpPr>
        <p:spPr bwMode="auto">
          <a:xfrm>
            <a:off x="540000" y="2138367"/>
            <a:ext cx="8064000" cy="193899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spcBef>
                <a:spcPts val="0"/>
              </a:spcBef>
            </a:pPr>
            <a:r>
              <a:rPr lang="en-US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glm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(formula = PLAY_OTHER ~ PRICE, family = "binomial", data = d5)</a:t>
            </a:r>
          </a:p>
          <a:p>
            <a:pPr algn="just">
              <a:spcBef>
                <a:spcPts val="0"/>
              </a:spcBef>
            </a:pPr>
            <a:endParaRPr lang="en-US" sz="1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0"/>
              </a:spcBef>
            </a:pP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      Estimate Std. Error z value </a:t>
            </a:r>
            <a:r>
              <a:rPr lang="en-US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Pr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(&gt;|z|)</a:t>
            </a:r>
          </a:p>
          <a:p>
            <a:pPr algn="just">
              <a:spcBef>
                <a:spcPts val="0"/>
              </a:spcBef>
            </a:pP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(Intercept) -0.1598261  0.8627955  -0.185    0.853</a:t>
            </a:r>
          </a:p>
          <a:p>
            <a:pPr algn="just">
              <a:spcBef>
                <a:spcPts val="0"/>
              </a:spcBef>
            </a:pP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PRICE        0.0009962  0.0014348   0.694    0.487</a:t>
            </a:r>
          </a:p>
          <a:p>
            <a:pPr algn="just">
              <a:spcBef>
                <a:spcPts val="0"/>
              </a:spcBef>
            </a:pPr>
            <a:endParaRPr lang="en-US" sz="1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0"/>
              </a:spcBef>
            </a:pP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AIC: 26.45</a:t>
            </a:r>
          </a:p>
          <a:p>
            <a:pPr algn="just">
              <a:spcBef>
                <a:spcPts val="0"/>
              </a:spcBef>
            </a:pPr>
            <a:endParaRPr lang="en-US" sz="1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0"/>
              </a:spcBef>
            </a:pP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OR 2.5% 97.5%</a:t>
            </a:r>
          </a:p>
          <a:p>
            <a:pPr algn="just">
              <a:spcBef>
                <a:spcPts val="0"/>
              </a:spcBef>
            </a:pP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PRICE 1.00 1.00  1.00</a:t>
            </a:r>
          </a:p>
        </p:txBody>
      </p:sp>
    </p:spTree>
    <p:extLst>
      <p:ext uri="{BB962C8B-B14F-4D97-AF65-F5344CB8AC3E}">
        <p14:creationId xmlns:p14="http://schemas.microsoft.com/office/powerpoint/2010/main" val="13133235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B570EE37-7A6D-5093-8DAD-11C1D55EA5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9139" y="1258888"/>
            <a:ext cx="4800600" cy="4800600"/>
          </a:xfrm>
          <a:prstGeom prst="rect">
            <a:avLst/>
          </a:prstGeom>
        </p:spPr>
      </p:pic>
      <p:sp>
        <p:nvSpPr>
          <p:cNvPr id="14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dirty="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8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>
                <a:solidFill>
                  <a:schemeClr val="bg2"/>
                </a:solidFill>
                <a:latin typeface="Humnst777 BT" pitchFamily="34" charset="0"/>
              </a:rPr>
              <a:t>22</a:t>
            </a:r>
          </a:p>
        </p:txBody>
      </p:sp>
      <p:sp>
        <p:nvSpPr>
          <p:cNvPr id="8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>
                <a:solidFill>
                  <a:schemeClr val="bg2"/>
                </a:solidFill>
                <a:latin typeface="Humnst777 BT" pitchFamily="34" charset="0"/>
              </a:rPr>
              <a:t>IUT/Analise/Modelos</a:t>
            </a:r>
          </a:p>
        </p:txBody>
      </p:sp>
    </p:spTree>
    <p:extLst>
      <p:ext uri="{BB962C8B-B14F-4D97-AF65-F5344CB8AC3E}">
        <p14:creationId xmlns:p14="http://schemas.microsoft.com/office/powerpoint/2010/main" val="27859925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dirty="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8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>
                <a:solidFill>
                  <a:schemeClr val="bg2"/>
                </a:solidFill>
                <a:latin typeface="Humnst777 BT" pitchFamily="34" charset="0"/>
              </a:rPr>
              <a:t>23</a:t>
            </a:r>
          </a:p>
        </p:txBody>
      </p:sp>
      <p:sp>
        <p:nvSpPr>
          <p:cNvPr id="8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>
                <a:solidFill>
                  <a:schemeClr val="bg2"/>
                </a:solidFill>
                <a:latin typeface="Humnst777 BT" pitchFamily="34" charset="0"/>
              </a:rPr>
              <a:t>IUT/Analise/Modelos</a:t>
            </a:r>
          </a:p>
        </p:txBody>
      </p:sp>
      <p:sp>
        <p:nvSpPr>
          <p:cNvPr id="6" name="Text Box 13"/>
          <p:cNvSpPr txBox="1">
            <a:spLocks noChangeArrowheads="1"/>
          </p:cNvSpPr>
          <p:nvPr/>
        </p:nvSpPr>
        <p:spPr bwMode="auto">
          <a:xfrm>
            <a:off x="540000" y="2138367"/>
            <a:ext cx="8064000" cy="230832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spcBef>
                <a:spcPts val="0"/>
              </a:spcBef>
            </a:pPr>
            <a:r>
              <a:rPr lang="en-US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glm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(formula = PLAY_OTHER ~ PRICE + SOCIALNET, family = "binomial", data = d5)</a:t>
            </a:r>
          </a:p>
          <a:p>
            <a:pPr algn="just">
              <a:spcBef>
                <a:spcPts val="0"/>
              </a:spcBef>
            </a:pPr>
            <a:endParaRPr lang="en-US" sz="1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0"/>
              </a:spcBef>
            </a:pP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           Estimate Std. Error z value </a:t>
            </a:r>
            <a:r>
              <a:rPr lang="en-US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Pr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(&gt;|z|)</a:t>
            </a:r>
          </a:p>
          <a:p>
            <a:pPr algn="just">
              <a:spcBef>
                <a:spcPts val="0"/>
              </a:spcBef>
            </a:pP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(Intercept)        1.883446   2.947073   0.639    0.523</a:t>
            </a:r>
          </a:p>
          <a:p>
            <a:pPr algn="just">
              <a:spcBef>
                <a:spcPts val="0"/>
              </a:spcBef>
            </a:pP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PRICE             -0.001532   0.004401  -0.348    0.728</a:t>
            </a:r>
          </a:p>
          <a:p>
            <a:pPr algn="just">
              <a:spcBef>
                <a:spcPts val="0"/>
              </a:spcBef>
            </a:pPr>
            <a:r>
              <a:rPr lang="en-US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SOCIALNETWhatsapp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-1.483451   2.004146  -0.740    0.459</a:t>
            </a:r>
          </a:p>
          <a:p>
            <a:pPr algn="just">
              <a:spcBef>
                <a:spcPts val="0"/>
              </a:spcBef>
            </a:pPr>
            <a:endParaRPr lang="en-US" sz="1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0"/>
              </a:spcBef>
            </a:pP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AIC: 25.341</a:t>
            </a:r>
          </a:p>
          <a:p>
            <a:pPr algn="just">
              <a:spcBef>
                <a:spcPts val="0"/>
              </a:spcBef>
            </a:pPr>
            <a:endParaRPr lang="en-US" sz="1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0"/>
              </a:spcBef>
            </a:pP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            OR 2.5 % 97.5 %</a:t>
            </a:r>
          </a:p>
          <a:p>
            <a:pPr algn="just">
              <a:spcBef>
                <a:spcPts val="0"/>
              </a:spcBef>
            </a:pP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PRICE             1.00  0.99   1.01</a:t>
            </a:r>
          </a:p>
          <a:p>
            <a:pPr algn="just">
              <a:spcBef>
                <a:spcPts val="0"/>
              </a:spcBef>
            </a:pPr>
            <a:r>
              <a:rPr lang="en-US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SOCIALNETWhatsapp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0.23  0.00  11.53</a:t>
            </a:r>
          </a:p>
        </p:txBody>
      </p:sp>
    </p:spTree>
    <p:extLst>
      <p:ext uri="{BB962C8B-B14F-4D97-AF65-F5344CB8AC3E}">
        <p14:creationId xmlns:p14="http://schemas.microsoft.com/office/powerpoint/2010/main" val="8070579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54C8B593-F542-FF5C-CAD0-23F6572182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728" y="1220688"/>
            <a:ext cx="4800600" cy="4800600"/>
          </a:xfrm>
          <a:prstGeom prst="rect">
            <a:avLst/>
          </a:prstGeom>
        </p:spPr>
      </p:pic>
      <p:sp>
        <p:nvSpPr>
          <p:cNvPr id="14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dirty="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8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>
                <a:solidFill>
                  <a:schemeClr val="bg2"/>
                </a:solidFill>
                <a:latin typeface="Humnst777 BT" pitchFamily="34" charset="0"/>
              </a:rPr>
              <a:t>24</a:t>
            </a:r>
          </a:p>
        </p:txBody>
      </p:sp>
      <p:sp>
        <p:nvSpPr>
          <p:cNvPr id="8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>
                <a:solidFill>
                  <a:schemeClr val="bg2"/>
                </a:solidFill>
                <a:latin typeface="Humnst777 BT" pitchFamily="34" charset="0"/>
              </a:rPr>
              <a:t>IUT/Analise/Modelos</a:t>
            </a:r>
          </a:p>
        </p:txBody>
      </p:sp>
    </p:spTree>
    <p:extLst>
      <p:ext uri="{BB962C8B-B14F-4D97-AF65-F5344CB8AC3E}">
        <p14:creationId xmlns:p14="http://schemas.microsoft.com/office/powerpoint/2010/main" val="32850840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6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>
                <a:solidFill>
                  <a:schemeClr val="bg2"/>
                </a:solidFill>
                <a:latin typeface="Humnst777 BT" pitchFamily="34" charset="0"/>
              </a:rPr>
              <a:t>OE-IUT</a:t>
            </a:r>
          </a:p>
        </p:txBody>
      </p:sp>
      <p:sp>
        <p:nvSpPr>
          <p:cNvPr id="13" name="Text Box 376"/>
          <p:cNvSpPr txBox="1">
            <a:spLocks noChangeArrowheads="1"/>
          </p:cNvSpPr>
          <p:nvPr/>
        </p:nvSpPr>
        <p:spPr bwMode="auto">
          <a:xfrm>
            <a:off x="540000" y="1548000"/>
            <a:ext cx="8064000" cy="35240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1800"/>
              </a:spcAft>
            </a:pPr>
            <a:r>
              <a:rPr lang="pt-PT" sz="3800" dirty="0">
                <a:solidFill>
                  <a:schemeClr val="tx1"/>
                </a:solidFill>
                <a:latin typeface="Humnst777 BT"/>
              </a:rPr>
              <a:t>Obrigado</a:t>
            </a:r>
          </a:p>
          <a:p>
            <a:pPr>
              <a:spcBef>
                <a:spcPts val="0"/>
              </a:spcBef>
              <a:spcAft>
                <a:spcPts val="1800"/>
              </a:spcAft>
            </a:pPr>
            <a:endParaRPr lang="pt-PT" sz="3800" dirty="0">
              <a:solidFill>
                <a:schemeClr val="tx1"/>
              </a:solidFill>
              <a:latin typeface="Humnst777 BT"/>
            </a:endParaRPr>
          </a:p>
          <a:p>
            <a:pPr>
              <a:spcBef>
                <a:spcPts val="0"/>
              </a:spcBef>
              <a:spcAft>
                <a:spcPts val="1800"/>
              </a:spcAft>
            </a:pPr>
            <a:r>
              <a:rPr lang="pt-PT" sz="1800" dirty="0">
                <a:solidFill>
                  <a:schemeClr val="tx1"/>
                </a:solidFill>
                <a:latin typeface="Humnst777 BT" pitchFamily="34" charset="0"/>
                <a:hlinkClick r:id="rId2"/>
              </a:rPr>
              <a:t>https://www.r-project.org/</a:t>
            </a:r>
            <a:endParaRPr lang="pt-PT" sz="1800" dirty="0">
              <a:solidFill>
                <a:schemeClr val="tx1"/>
              </a:solidFill>
              <a:latin typeface="Humnst777 BT" pitchFamily="34" charset="0"/>
            </a:endParaRPr>
          </a:p>
          <a:p>
            <a:pPr>
              <a:spcBef>
                <a:spcPts val="0"/>
              </a:spcBef>
              <a:spcAft>
                <a:spcPts val="1800"/>
              </a:spcAft>
            </a:pPr>
            <a:r>
              <a:rPr lang="en-US" sz="1800" dirty="0">
                <a:solidFill>
                  <a:schemeClr val="tx1"/>
                </a:solidFill>
                <a:latin typeface="Humnst777 BT"/>
                <a:hlinkClick r:id="rId3"/>
              </a:rPr>
              <a:t>https://rstudio.com/</a:t>
            </a:r>
            <a:endParaRPr lang="en-US" sz="1800" dirty="0">
              <a:solidFill>
                <a:schemeClr val="tx1"/>
              </a:solidFill>
              <a:latin typeface="Humnst777 BT"/>
            </a:endParaRPr>
          </a:p>
          <a:p>
            <a:pPr>
              <a:spcBef>
                <a:spcPts val="0"/>
              </a:spcBef>
              <a:spcAft>
                <a:spcPts val="1800"/>
              </a:spcAft>
            </a:pPr>
            <a:endParaRPr lang="en-US" sz="1800" dirty="0">
              <a:solidFill>
                <a:schemeClr val="tx1"/>
              </a:solidFill>
              <a:latin typeface="Humnst777 BT"/>
            </a:endParaRPr>
          </a:p>
          <a:p>
            <a:pPr>
              <a:spcBef>
                <a:spcPts val="0"/>
              </a:spcBef>
              <a:spcAft>
                <a:spcPts val="1800"/>
              </a:spcAft>
            </a:pPr>
            <a:r>
              <a:rPr lang="en-US" sz="1800" dirty="0">
                <a:solidFill>
                  <a:schemeClr val="tx1"/>
                </a:solidFill>
                <a:latin typeface="Humnst777 BT"/>
                <a:hlinkClick r:id="rId4"/>
              </a:rPr>
              <a:t>https://github.com/jsollari/OE-IUT2020</a:t>
            </a:r>
            <a:endParaRPr lang="en-US" sz="1800" dirty="0">
              <a:solidFill>
                <a:schemeClr val="tx1"/>
              </a:solidFill>
              <a:latin typeface="Humnst777 BT"/>
            </a:endParaRPr>
          </a:p>
        </p:txBody>
      </p:sp>
      <p:sp>
        <p:nvSpPr>
          <p:cNvPr id="14" name="Line 11"/>
          <p:cNvSpPr>
            <a:spLocks noChangeShapeType="1"/>
          </p:cNvSpPr>
          <p:nvPr/>
        </p:nvSpPr>
        <p:spPr bwMode="auto">
          <a:xfrm>
            <a:off x="539552" y="1506793"/>
            <a:ext cx="448" cy="3565249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>
                <a:solidFill>
                  <a:schemeClr val="bg2"/>
                </a:solidFill>
                <a:latin typeface="Humnst777 BT" pitchFamily="34" charset="0"/>
              </a:rPr>
              <a:t>25</a:t>
            </a:r>
          </a:p>
        </p:txBody>
      </p:sp>
    </p:spTree>
    <p:extLst>
      <p:ext uri="{BB962C8B-B14F-4D97-AF65-F5344CB8AC3E}">
        <p14:creationId xmlns:p14="http://schemas.microsoft.com/office/powerpoint/2010/main" val="13801871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dirty="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3" name="Text Box 376"/>
          <p:cNvSpPr txBox="1">
            <a:spLocks noChangeArrowheads="1"/>
          </p:cNvSpPr>
          <p:nvPr/>
        </p:nvSpPr>
        <p:spPr bwMode="auto">
          <a:xfrm>
            <a:off x="683568" y="1484784"/>
            <a:ext cx="770572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Concepção</a:t>
            </a:r>
          </a:p>
        </p:txBody>
      </p:sp>
      <p:sp>
        <p:nvSpPr>
          <p:cNvPr id="18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>
                <a:solidFill>
                  <a:schemeClr val="bg2"/>
                </a:solidFill>
                <a:latin typeface="Humnst777 BT" pitchFamily="34" charset="0"/>
              </a:rPr>
              <a:t>02</a:t>
            </a:r>
          </a:p>
        </p:txBody>
      </p:sp>
      <p:sp>
        <p:nvSpPr>
          <p:cNvPr id="9" name="Text Box 376"/>
          <p:cNvSpPr txBox="1">
            <a:spLocks noChangeArrowheads="1"/>
          </p:cNvSpPr>
          <p:nvPr/>
        </p:nvSpPr>
        <p:spPr bwMode="auto">
          <a:xfrm>
            <a:off x="539552" y="2132806"/>
            <a:ext cx="8136136" cy="14414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ts val="1300"/>
              </a:spcBef>
              <a:spcAft>
                <a:spcPts val="0"/>
              </a:spcAft>
              <a:buClr>
                <a:srgbClr val="C00000"/>
              </a:buClr>
            </a:pPr>
            <a:r>
              <a:rPr lang="pt-PT" sz="2200" u="sng" dirty="0">
                <a:solidFill>
                  <a:schemeClr val="tx1"/>
                </a:solidFill>
                <a:latin typeface="Humnst777 BT" pitchFamily="34" charset="0"/>
              </a:rPr>
              <a:t>Objectivo</a:t>
            </a:r>
            <a:r>
              <a:rPr lang="pt-PT" sz="2200" b="1" dirty="0">
                <a:solidFill>
                  <a:schemeClr val="tx1"/>
                </a:solidFill>
                <a:latin typeface="Humnst777 BT" pitchFamily="34" charset="0"/>
              </a:rPr>
              <a:t> </a:t>
            </a:r>
            <a:r>
              <a:rPr lang="pt-PT" sz="2200" dirty="0">
                <a:solidFill>
                  <a:schemeClr val="tx1"/>
                </a:solidFill>
                <a:latin typeface="Humnst777 BT" pitchFamily="34" charset="0"/>
              </a:rPr>
              <a:t>Compreender a realidade a partir de dados.</a:t>
            </a:r>
          </a:p>
          <a:p>
            <a:pPr>
              <a:spcBef>
                <a:spcPts val="1300"/>
              </a:spcBef>
              <a:spcAft>
                <a:spcPts val="0"/>
              </a:spcAft>
              <a:buClr>
                <a:srgbClr val="C00000"/>
              </a:buClr>
            </a:pPr>
            <a:r>
              <a:rPr lang="pt-PT" sz="2200" u="sng" dirty="0">
                <a:solidFill>
                  <a:schemeClr val="tx1"/>
                </a:solidFill>
                <a:latin typeface="Humnst777 BT" pitchFamily="34" charset="0"/>
              </a:rPr>
              <a:t>Tipo</a:t>
            </a:r>
            <a:r>
              <a:rPr lang="pt-PT" sz="2200" b="1" dirty="0">
                <a:solidFill>
                  <a:schemeClr val="tx1"/>
                </a:solidFill>
                <a:latin typeface="Humnst777 BT" pitchFamily="34" charset="0"/>
              </a:rPr>
              <a:t> </a:t>
            </a:r>
            <a:r>
              <a:rPr lang="pt-PT" sz="2200" dirty="0">
                <a:solidFill>
                  <a:schemeClr val="tx1"/>
                </a:solidFill>
                <a:latin typeface="Humnst777 BT" pitchFamily="34" charset="0"/>
              </a:rPr>
              <a:t>Recenseamento, Amostragem, Estudo estatístico.</a:t>
            </a:r>
            <a:r>
              <a:rPr lang="pt-PT" sz="2200" b="1" dirty="0">
                <a:solidFill>
                  <a:schemeClr val="tx1"/>
                </a:solidFill>
                <a:latin typeface="Humnst777 BT" pitchFamily="34" charset="0"/>
              </a:rPr>
              <a:t> </a:t>
            </a:r>
          </a:p>
          <a:p>
            <a:pPr>
              <a:spcBef>
                <a:spcPts val="1300"/>
              </a:spcBef>
              <a:spcAft>
                <a:spcPts val="0"/>
              </a:spcAft>
              <a:buClr>
                <a:srgbClr val="C00000"/>
              </a:buClr>
            </a:pPr>
            <a:r>
              <a:rPr lang="pt-PT" sz="2200" u="sng" dirty="0">
                <a:solidFill>
                  <a:schemeClr val="tx1"/>
                </a:solidFill>
                <a:latin typeface="Humnst777 BT" pitchFamily="34" charset="0"/>
              </a:rPr>
              <a:t>Fonte</a:t>
            </a:r>
            <a:r>
              <a:rPr lang="pt-PT" sz="2200" b="1" dirty="0">
                <a:solidFill>
                  <a:schemeClr val="tx1"/>
                </a:solidFill>
                <a:latin typeface="Humnst777 BT" pitchFamily="34" charset="0"/>
              </a:rPr>
              <a:t> </a:t>
            </a:r>
            <a:r>
              <a:rPr lang="pt-PT" sz="2200" dirty="0">
                <a:solidFill>
                  <a:schemeClr val="tx1"/>
                </a:solidFill>
                <a:latin typeface="Humnst777 BT" pitchFamily="34" charset="0"/>
              </a:rPr>
              <a:t>Questionários, Dados administrativos.</a:t>
            </a:r>
            <a:endParaRPr lang="pt-BR" sz="2200" dirty="0">
              <a:solidFill>
                <a:schemeClr val="bg1">
                  <a:lumMod val="50000"/>
                </a:schemeClr>
              </a:solidFill>
              <a:latin typeface="Humnst777 BT" pitchFamily="34" charset="0"/>
            </a:endParaRPr>
          </a:p>
        </p:txBody>
      </p:sp>
      <p:sp>
        <p:nvSpPr>
          <p:cNvPr id="7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>
                <a:solidFill>
                  <a:schemeClr val="bg2"/>
                </a:solidFill>
                <a:latin typeface="Humnst777 BT" pitchFamily="34" charset="0"/>
              </a:rPr>
              <a:t>OE/</a:t>
            </a:r>
            <a:r>
              <a:rPr lang="pt-PT" sz="3800" dirty="0" err="1">
                <a:solidFill>
                  <a:schemeClr val="bg2"/>
                </a:solidFill>
                <a:latin typeface="Humnst777 BT" pitchFamily="34" charset="0"/>
              </a:rPr>
              <a:t>Concepção</a:t>
            </a:r>
            <a:endParaRPr lang="pt-PT" sz="3800" dirty="0">
              <a:solidFill>
                <a:schemeClr val="bg2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07709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dirty="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3" name="Text Box 376"/>
          <p:cNvSpPr txBox="1">
            <a:spLocks noChangeArrowheads="1"/>
          </p:cNvSpPr>
          <p:nvPr/>
        </p:nvSpPr>
        <p:spPr bwMode="auto">
          <a:xfrm>
            <a:off x="683568" y="1484784"/>
            <a:ext cx="770572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Operação</a:t>
            </a:r>
          </a:p>
        </p:txBody>
      </p:sp>
      <p:sp>
        <p:nvSpPr>
          <p:cNvPr id="18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>
                <a:solidFill>
                  <a:schemeClr val="bg2"/>
                </a:solidFill>
                <a:latin typeface="Humnst777 BT" pitchFamily="34" charset="0"/>
              </a:rPr>
              <a:t>03</a:t>
            </a:r>
          </a:p>
        </p:txBody>
      </p:sp>
      <p:sp>
        <p:nvSpPr>
          <p:cNvPr id="9" name="Text Box 376"/>
          <p:cNvSpPr txBox="1">
            <a:spLocks noChangeArrowheads="1"/>
          </p:cNvSpPr>
          <p:nvPr/>
        </p:nvSpPr>
        <p:spPr bwMode="auto">
          <a:xfrm>
            <a:off x="539552" y="2132806"/>
            <a:ext cx="8136136" cy="14414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>
              <a:spcBef>
                <a:spcPts val="130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pt-PT" sz="2200" b="1" dirty="0">
                <a:solidFill>
                  <a:schemeClr val="tx1"/>
                </a:solidFill>
                <a:latin typeface="Humnst777 BT" pitchFamily="34" charset="0"/>
              </a:rPr>
              <a:t>Recolha: </a:t>
            </a:r>
            <a:r>
              <a:rPr lang="pt-PT" sz="2200" dirty="0">
                <a:solidFill>
                  <a:schemeClr val="tx1"/>
                </a:solidFill>
                <a:latin typeface="Humnst777 BT" pitchFamily="34" charset="0"/>
              </a:rPr>
              <a:t>Directa (Presencial, Telefónica, Web) ou Indirecta.</a:t>
            </a:r>
          </a:p>
          <a:p>
            <a:pPr marL="342900" indent="-342900">
              <a:spcBef>
                <a:spcPts val="130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pt-PT" sz="2200" b="1" dirty="0">
                <a:solidFill>
                  <a:schemeClr val="tx1"/>
                </a:solidFill>
                <a:latin typeface="Humnst777 BT" pitchFamily="34" charset="0"/>
              </a:rPr>
              <a:t>Tratamento: </a:t>
            </a:r>
            <a:r>
              <a:rPr lang="pt-PT" sz="2200" dirty="0">
                <a:solidFill>
                  <a:schemeClr val="tx1"/>
                </a:solidFill>
                <a:latin typeface="Humnst777 BT" pitchFamily="34" charset="0"/>
              </a:rPr>
              <a:t>Formatação, Validação, </a:t>
            </a:r>
            <a:r>
              <a:rPr lang="pt-PT" sz="2200" i="1" dirty="0" err="1">
                <a:solidFill>
                  <a:schemeClr val="tx1"/>
                </a:solidFill>
                <a:latin typeface="Humnst777 BT" pitchFamily="34" charset="0"/>
              </a:rPr>
              <a:t>Outliers</a:t>
            </a:r>
            <a:r>
              <a:rPr lang="pt-PT" sz="2200" dirty="0">
                <a:solidFill>
                  <a:schemeClr val="tx1"/>
                </a:solidFill>
                <a:latin typeface="Humnst777 BT" pitchFamily="34" charset="0"/>
              </a:rPr>
              <a:t>, Imputação.</a:t>
            </a:r>
            <a:r>
              <a:rPr lang="pt-PT" sz="2200" b="1" dirty="0">
                <a:solidFill>
                  <a:schemeClr val="tx1"/>
                </a:solidFill>
                <a:latin typeface="Humnst777 BT" pitchFamily="34" charset="0"/>
              </a:rPr>
              <a:t> </a:t>
            </a:r>
          </a:p>
          <a:p>
            <a:pPr marL="342900" indent="-342900">
              <a:spcBef>
                <a:spcPts val="130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pt-PT" sz="2200" b="1" dirty="0">
                <a:solidFill>
                  <a:schemeClr val="tx1"/>
                </a:solidFill>
                <a:latin typeface="Humnst777 BT" pitchFamily="34" charset="0"/>
              </a:rPr>
              <a:t>Análise: </a:t>
            </a:r>
            <a:r>
              <a:rPr lang="pt-PT" sz="2200" dirty="0">
                <a:solidFill>
                  <a:schemeClr val="tx1"/>
                </a:solidFill>
                <a:latin typeface="Humnst777 BT" pitchFamily="34" charset="0"/>
              </a:rPr>
              <a:t>Gráficos, Medidas descritivas, Modelos.</a:t>
            </a:r>
            <a:endParaRPr lang="pt-BR" sz="2200" dirty="0">
              <a:solidFill>
                <a:schemeClr val="bg1">
                  <a:lumMod val="50000"/>
                </a:schemeClr>
              </a:solidFill>
              <a:latin typeface="Humnst777 BT" pitchFamily="34" charset="0"/>
            </a:endParaRPr>
          </a:p>
        </p:txBody>
      </p:sp>
      <p:sp>
        <p:nvSpPr>
          <p:cNvPr id="7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>
                <a:solidFill>
                  <a:schemeClr val="bg2"/>
                </a:solidFill>
                <a:latin typeface="Humnst777 BT" pitchFamily="34" charset="0"/>
              </a:rPr>
              <a:t>OE/Operação</a:t>
            </a:r>
          </a:p>
        </p:txBody>
      </p:sp>
    </p:spTree>
    <p:extLst>
      <p:ext uri="{BB962C8B-B14F-4D97-AF65-F5344CB8AC3E}">
        <p14:creationId xmlns:p14="http://schemas.microsoft.com/office/powerpoint/2010/main" val="12186551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dirty="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3" name="Text Box 376"/>
          <p:cNvSpPr txBox="1">
            <a:spLocks noChangeArrowheads="1"/>
          </p:cNvSpPr>
          <p:nvPr/>
        </p:nvSpPr>
        <p:spPr bwMode="auto">
          <a:xfrm>
            <a:off x="683568" y="1484784"/>
            <a:ext cx="770572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Análise</a:t>
            </a:r>
          </a:p>
        </p:txBody>
      </p:sp>
      <p:sp>
        <p:nvSpPr>
          <p:cNvPr id="18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>
                <a:solidFill>
                  <a:schemeClr val="bg2"/>
                </a:solidFill>
                <a:latin typeface="Humnst777 BT" pitchFamily="34" charset="0"/>
              </a:rPr>
              <a:t>04</a:t>
            </a:r>
          </a:p>
        </p:txBody>
      </p:sp>
      <p:sp>
        <p:nvSpPr>
          <p:cNvPr id="9" name="Text Box 376"/>
          <p:cNvSpPr txBox="1">
            <a:spLocks noChangeArrowheads="1"/>
          </p:cNvSpPr>
          <p:nvPr/>
        </p:nvSpPr>
        <p:spPr bwMode="auto">
          <a:xfrm>
            <a:off x="539552" y="2132806"/>
            <a:ext cx="8136136" cy="14414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ts val="1300"/>
              </a:spcBef>
              <a:spcAft>
                <a:spcPts val="0"/>
              </a:spcAft>
              <a:buClr>
                <a:srgbClr val="C00000"/>
              </a:buClr>
            </a:pPr>
            <a:r>
              <a:rPr lang="pt-PT" sz="2200" u="sng" dirty="0">
                <a:solidFill>
                  <a:schemeClr val="tx1"/>
                </a:solidFill>
                <a:latin typeface="Humnst777 BT" pitchFamily="34" charset="0"/>
              </a:rPr>
              <a:t>Gráficos</a:t>
            </a:r>
            <a:r>
              <a:rPr lang="pt-PT" sz="2200" b="1" dirty="0">
                <a:solidFill>
                  <a:schemeClr val="tx1"/>
                </a:solidFill>
                <a:latin typeface="Humnst777 BT" pitchFamily="34" charset="0"/>
              </a:rPr>
              <a:t> </a:t>
            </a:r>
            <a:r>
              <a:rPr lang="pt-PT" sz="2200" i="1" dirty="0">
                <a:solidFill>
                  <a:schemeClr val="tx1"/>
                </a:solidFill>
                <a:latin typeface="Humnst777 BT" pitchFamily="34" charset="0"/>
              </a:rPr>
              <a:t>Pie </a:t>
            </a:r>
            <a:r>
              <a:rPr lang="pt-PT" sz="2200" i="1" dirty="0" err="1">
                <a:solidFill>
                  <a:schemeClr val="tx1"/>
                </a:solidFill>
                <a:latin typeface="Humnst777 BT" pitchFamily="34" charset="0"/>
              </a:rPr>
              <a:t>chart</a:t>
            </a:r>
            <a:r>
              <a:rPr lang="pt-PT" sz="2200" dirty="0">
                <a:solidFill>
                  <a:schemeClr val="tx1"/>
                </a:solidFill>
                <a:latin typeface="Humnst777 BT" pitchFamily="34" charset="0"/>
              </a:rPr>
              <a:t>, </a:t>
            </a:r>
            <a:r>
              <a:rPr lang="pt-PT" sz="2200" i="1" dirty="0" err="1">
                <a:solidFill>
                  <a:schemeClr val="tx1"/>
                </a:solidFill>
                <a:latin typeface="Humnst777 BT" pitchFamily="34" charset="0"/>
              </a:rPr>
              <a:t>Barplot</a:t>
            </a:r>
            <a:r>
              <a:rPr lang="pt-PT" sz="2200" dirty="0">
                <a:solidFill>
                  <a:schemeClr val="tx1"/>
                </a:solidFill>
                <a:latin typeface="Humnst777 BT" pitchFamily="34" charset="0"/>
              </a:rPr>
              <a:t>, </a:t>
            </a:r>
            <a:r>
              <a:rPr lang="pt-PT" sz="2200" i="1" dirty="0" err="1">
                <a:solidFill>
                  <a:schemeClr val="tx1"/>
                </a:solidFill>
                <a:latin typeface="Humnst777 BT" pitchFamily="34" charset="0"/>
              </a:rPr>
              <a:t>Boxplot</a:t>
            </a:r>
            <a:r>
              <a:rPr lang="pt-PT" sz="2200" dirty="0">
                <a:solidFill>
                  <a:schemeClr val="tx1"/>
                </a:solidFill>
                <a:latin typeface="Humnst777 BT" pitchFamily="34" charset="0"/>
              </a:rPr>
              <a:t>, </a:t>
            </a:r>
            <a:r>
              <a:rPr lang="pt-PT" sz="2200" i="1" dirty="0" err="1">
                <a:solidFill>
                  <a:schemeClr val="tx1"/>
                </a:solidFill>
                <a:latin typeface="Humnst777 BT" pitchFamily="34" charset="0"/>
              </a:rPr>
              <a:t>Histogram</a:t>
            </a:r>
            <a:r>
              <a:rPr lang="pt-PT" sz="2200" dirty="0">
                <a:solidFill>
                  <a:schemeClr val="tx1"/>
                </a:solidFill>
                <a:latin typeface="Humnst777 BT" pitchFamily="34" charset="0"/>
              </a:rPr>
              <a:t>, </a:t>
            </a:r>
            <a:r>
              <a:rPr lang="pt-PT" sz="2200" i="1" dirty="0" err="1">
                <a:solidFill>
                  <a:schemeClr val="tx1"/>
                </a:solidFill>
                <a:latin typeface="Humnst777 BT" pitchFamily="34" charset="0"/>
              </a:rPr>
              <a:t>Countplot</a:t>
            </a:r>
            <a:r>
              <a:rPr lang="pt-PT" sz="2200" dirty="0">
                <a:solidFill>
                  <a:schemeClr val="tx1"/>
                </a:solidFill>
                <a:latin typeface="Humnst777 BT" pitchFamily="34" charset="0"/>
              </a:rPr>
              <a:t>.</a:t>
            </a:r>
          </a:p>
          <a:p>
            <a:pPr>
              <a:spcBef>
                <a:spcPts val="1300"/>
              </a:spcBef>
              <a:spcAft>
                <a:spcPts val="0"/>
              </a:spcAft>
              <a:buClr>
                <a:srgbClr val="C00000"/>
              </a:buClr>
            </a:pPr>
            <a:r>
              <a:rPr lang="pt-PT" sz="2200" u="sng" dirty="0">
                <a:solidFill>
                  <a:schemeClr val="tx1"/>
                </a:solidFill>
                <a:latin typeface="Humnst777 BT" pitchFamily="34" charset="0"/>
              </a:rPr>
              <a:t>Medidas descritivas</a:t>
            </a:r>
            <a:r>
              <a:rPr lang="pt-PT" sz="2200" dirty="0">
                <a:solidFill>
                  <a:schemeClr val="tx1"/>
                </a:solidFill>
                <a:latin typeface="Humnst777 BT" pitchFamily="34" charset="0"/>
              </a:rPr>
              <a:t> Tendência central, Dispersão.</a:t>
            </a:r>
            <a:r>
              <a:rPr lang="pt-PT" sz="2200" b="1" dirty="0">
                <a:solidFill>
                  <a:schemeClr val="tx1"/>
                </a:solidFill>
                <a:latin typeface="Humnst777 BT" pitchFamily="34" charset="0"/>
              </a:rPr>
              <a:t> </a:t>
            </a:r>
          </a:p>
          <a:p>
            <a:pPr>
              <a:spcBef>
                <a:spcPts val="1300"/>
              </a:spcBef>
              <a:spcAft>
                <a:spcPts val="0"/>
              </a:spcAft>
              <a:buClr>
                <a:srgbClr val="C00000"/>
              </a:buClr>
            </a:pPr>
            <a:r>
              <a:rPr lang="pt-PT" sz="2200" u="sng" dirty="0">
                <a:solidFill>
                  <a:schemeClr val="tx1"/>
                </a:solidFill>
                <a:latin typeface="Humnst777 BT" pitchFamily="34" charset="0"/>
              </a:rPr>
              <a:t>Modelos</a:t>
            </a:r>
            <a:r>
              <a:rPr lang="pt-PT" sz="2200" b="1" dirty="0">
                <a:solidFill>
                  <a:schemeClr val="tx1"/>
                </a:solidFill>
                <a:latin typeface="Humnst777 BT" pitchFamily="34" charset="0"/>
              </a:rPr>
              <a:t> </a:t>
            </a:r>
            <a:r>
              <a:rPr lang="pt-PT" sz="2200" dirty="0">
                <a:solidFill>
                  <a:schemeClr val="tx1"/>
                </a:solidFill>
                <a:latin typeface="Humnst777 BT" pitchFamily="34" charset="0"/>
              </a:rPr>
              <a:t>Regressão linear, Regressão logística.</a:t>
            </a:r>
            <a:endParaRPr lang="pt-BR" sz="2200" dirty="0">
              <a:solidFill>
                <a:schemeClr val="bg1">
                  <a:lumMod val="50000"/>
                </a:schemeClr>
              </a:solidFill>
              <a:latin typeface="Humnst777 BT" pitchFamily="34" charset="0"/>
            </a:endParaRPr>
          </a:p>
        </p:txBody>
      </p:sp>
      <p:sp>
        <p:nvSpPr>
          <p:cNvPr id="7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>
                <a:solidFill>
                  <a:schemeClr val="bg2"/>
                </a:solidFill>
                <a:latin typeface="Humnst777 BT" pitchFamily="34" charset="0"/>
              </a:rPr>
              <a:t>OE/Operação/Análise</a:t>
            </a:r>
          </a:p>
        </p:txBody>
      </p:sp>
    </p:spTree>
    <p:extLst>
      <p:ext uri="{BB962C8B-B14F-4D97-AF65-F5344CB8AC3E}">
        <p14:creationId xmlns:p14="http://schemas.microsoft.com/office/powerpoint/2010/main" val="29346130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dirty="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3" name="Text Box 376"/>
          <p:cNvSpPr txBox="1">
            <a:spLocks noChangeArrowheads="1"/>
          </p:cNvSpPr>
          <p:nvPr/>
        </p:nvSpPr>
        <p:spPr bwMode="auto">
          <a:xfrm>
            <a:off x="683568" y="1484784"/>
            <a:ext cx="770572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Difusão</a:t>
            </a:r>
          </a:p>
        </p:txBody>
      </p:sp>
      <p:sp>
        <p:nvSpPr>
          <p:cNvPr id="18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>
                <a:solidFill>
                  <a:schemeClr val="bg2"/>
                </a:solidFill>
                <a:latin typeface="Humnst777 BT" pitchFamily="34" charset="0"/>
              </a:rPr>
              <a:t>05</a:t>
            </a:r>
          </a:p>
        </p:txBody>
      </p:sp>
      <p:sp>
        <p:nvSpPr>
          <p:cNvPr id="9" name="Text Box 376"/>
          <p:cNvSpPr txBox="1">
            <a:spLocks noChangeArrowheads="1"/>
          </p:cNvSpPr>
          <p:nvPr/>
        </p:nvSpPr>
        <p:spPr bwMode="auto">
          <a:xfrm>
            <a:off x="539552" y="2132806"/>
            <a:ext cx="8136136" cy="24519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ts val="1300"/>
              </a:spcBef>
              <a:spcAft>
                <a:spcPts val="0"/>
              </a:spcAft>
              <a:buClr>
                <a:srgbClr val="C00000"/>
              </a:buClr>
            </a:pPr>
            <a:r>
              <a:rPr lang="pt-PT" sz="2200" u="sng" dirty="0">
                <a:solidFill>
                  <a:schemeClr val="tx1"/>
                </a:solidFill>
                <a:latin typeface="Humnst777 BT" pitchFamily="34" charset="0"/>
              </a:rPr>
              <a:t>Indicadores</a:t>
            </a:r>
            <a:r>
              <a:rPr lang="pt-PT" sz="2200" dirty="0">
                <a:solidFill>
                  <a:schemeClr val="tx1"/>
                </a:solidFill>
                <a:latin typeface="Humnst777 BT" pitchFamily="34" charset="0"/>
              </a:rPr>
              <a:t> Resultados dos inquéritos, para público em geral.</a:t>
            </a:r>
          </a:p>
          <a:p>
            <a:pPr>
              <a:spcBef>
                <a:spcPts val="1300"/>
              </a:spcBef>
              <a:spcAft>
                <a:spcPts val="0"/>
              </a:spcAft>
              <a:buClr>
                <a:srgbClr val="C00000"/>
              </a:buClr>
            </a:pPr>
            <a:r>
              <a:rPr lang="pt-PT" sz="2200" u="sng" dirty="0" err="1">
                <a:solidFill>
                  <a:schemeClr val="tx1"/>
                </a:solidFill>
                <a:latin typeface="Humnst777 BT" pitchFamily="34" charset="0"/>
              </a:rPr>
              <a:t>Microdados</a:t>
            </a:r>
            <a:r>
              <a:rPr lang="pt-PT" sz="2200" dirty="0">
                <a:solidFill>
                  <a:schemeClr val="tx1"/>
                </a:solidFill>
                <a:latin typeface="Humnst777 BT" pitchFamily="34" charset="0"/>
              </a:rPr>
              <a:t> Base de dados dos inquéritos, para investigadores. </a:t>
            </a:r>
            <a:endParaRPr lang="pt-PT" sz="2200" u="sng" dirty="0">
              <a:solidFill>
                <a:schemeClr val="tx1"/>
              </a:solidFill>
              <a:latin typeface="Humnst777 BT" pitchFamily="34" charset="0"/>
            </a:endParaRPr>
          </a:p>
          <a:p>
            <a:pPr>
              <a:spcBef>
                <a:spcPts val="1300"/>
              </a:spcBef>
              <a:spcAft>
                <a:spcPts val="0"/>
              </a:spcAft>
              <a:buClr>
                <a:srgbClr val="C00000"/>
              </a:buClr>
            </a:pPr>
            <a:r>
              <a:rPr lang="pt-PT" sz="2200" u="sng" dirty="0">
                <a:solidFill>
                  <a:schemeClr val="tx1"/>
                </a:solidFill>
                <a:latin typeface="Humnst777 BT" pitchFamily="34" charset="0"/>
              </a:rPr>
              <a:t>Destaques</a:t>
            </a:r>
            <a:r>
              <a:rPr lang="pt-PT" sz="2200" dirty="0">
                <a:solidFill>
                  <a:schemeClr val="tx1"/>
                </a:solidFill>
                <a:latin typeface="Humnst777 BT" pitchFamily="34" charset="0"/>
              </a:rPr>
              <a:t> </a:t>
            </a:r>
            <a:r>
              <a:rPr lang="pt-PT" sz="2200" i="1" dirty="0" err="1">
                <a:solidFill>
                  <a:schemeClr val="tx1"/>
                </a:solidFill>
                <a:latin typeface="Humnst777 BT" pitchFamily="34" charset="0"/>
              </a:rPr>
              <a:t>Press</a:t>
            </a:r>
            <a:r>
              <a:rPr lang="pt-PT" sz="2200" i="1" dirty="0">
                <a:solidFill>
                  <a:schemeClr val="tx1"/>
                </a:solidFill>
                <a:latin typeface="Humnst777 BT" pitchFamily="34" charset="0"/>
              </a:rPr>
              <a:t> </a:t>
            </a:r>
            <a:r>
              <a:rPr lang="pt-PT" sz="2200" i="1" dirty="0" err="1">
                <a:solidFill>
                  <a:schemeClr val="tx1"/>
                </a:solidFill>
                <a:latin typeface="Humnst777 BT" pitchFamily="34" charset="0"/>
              </a:rPr>
              <a:t>release</a:t>
            </a:r>
            <a:r>
              <a:rPr lang="pt-PT" sz="2200" dirty="0">
                <a:solidFill>
                  <a:schemeClr val="tx1"/>
                </a:solidFill>
                <a:latin typeface="Humnst777 BT" pitchFamily="34" charset="0"/>
              </a:rPr>
              <a:t> curta, harmonizada, calendarizada.</a:t>
            </a:r>
            <a:endParaRPr lang="pt-BR" sz="2200" dirty="0">
              <a:solidFill>
                <a:schemeClr val="bg1">
                  <a:lumMod val="50000"/>
                </a:schemeClr>
              </a:solidFill>
              <a:latin typeface="Humnst777 BT" pitchFamily="34" charset="0"/>
            </a:endParaRPr>
          </a:p>
          <a:p>
            <a:pPr>
              <a:spcBef>
                <a:spcPts val="1300"/>
              </a:spcBef>
              <a:spcAft>
                <a:spcPts val="0"/>
              </a:spcAft>
              <a:buClr>
                <a:srgbClr val="C00000"/>
              </a:buClr>
            </a:pPr>
            <a:r>
              <a:rPr lang="pt-PT" sz="2200" u="sng" dirty="0">
                <a:solidFill>
                  <a:schemeClr val="tx1"/>
                </a:solidFill>
                <a:latin typeface="Humnst777 BT" pitchFamily="34" charset="0"/>
              </a:rPr>
              <a:t>Publicações/Boletins</a:t>
            </a:r>
            <a:r>
              <a:rPr lang="pt-PT" sz="2200" dirty="0">
                <a:solidFill>
                  <a:schemeClr val="tx1"/>
                </a:solidFill>
                <a:latin typeface="Humnst777 BT" pitchFamily="34" charset="0"/>
              </a:rPr>
              <a:t> Documento longo, calendarizado.</a:t>
            </a:r>
            <a:endParaRPr lang="pt-PT" sz="2200" u="sng" dirty="0">
              <a:solidFill>
                <a:schemeClr val="tx1"/>
              </a:solidFill>
              <a:latin typeface="Humnst777 BT" pitchFamily="34" charset="0"/>
            </a:endParaRPr>
          </a:p>
          <a:p>
            <a:pPr>
              <a:spcBef>
                <a:spcPts val="1300"/>
              </a:spcBef>
              <a:spcAft>
                <a:spcPts val="0"/>
              </a:spcAft>
              <a:buClr>
                <a:srgbClr val="C00000"/>
              </a:buClr>
            </a:pPr>
            <a:r>
              <a:rPr lang="pt-PT" sz="2200" u="sng" dirty="0">
                <a:solidFill>
                  <a:schemeClr val="tx1"/>
                </a:solidFill>
                <a:latin typeface="Humnst777 BT" pitchFamily="34" charset="0"/>
              </a:rPr>
              <a:t>Estudos</a:t>
            </a:r>
            <a:r>
              <a:rPr lang="pt-PT" sz="2200" dirty="0">
                <a:solidFill>
                  <a:schemeClr val="tx1"/>
                </a:solidFill>
                <a:latin typeface="Humnst777 BT" pitchFamily="34" charset="0"/>
              </a:rPr>
              <a:t> Documento longo, não-calendarizado.</a:t>
            </a:r>
          </a:p>
        </p:txBody>
      </p:sp>
      <p:sp>
        <p:nvSpPr>
          <p:cNvPr id="7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>
                <a:solidFill>
                  <a:schemeClr val="bg2"/>
                </a:solidFill>
                <a:latin typeface="Humnst777 BT" pitchFamily="34" charset="0"/>
              </a:rPr>
              <a:t>OE/Difusão</a:t>
            </a:r>
          </a:p>
        </p:txBody>
      </p:sp>
    </p:spTree>
    <p:extLst>
      <p:ext uri="{BB962C8B-B14F-4D97-AF65-F5344CB8AC3E}">
        <p14:creationId xmlns:p14="http://schemas.microsoft.com/office/powerpoint/2010/main" val="21558105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dirty="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3" name="Text Box 376"/>
          <p:cNvSpPr txBox="1">
            <a:spLocks noChangeArrowheads="1"/>
          </p:cNvSpPr>
          <p:nvPr/>
        </p:nvSpPr>
        <p:spPr bwMode="auto">
          <a:xfrm>
            <a:off x="683568" y="1484784"/>
            <a:ext cx="770572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Inquérito à Utilização do Telemóvel</a:t>
            </a:r>
          </a:p>
        </p:txBody>
      </p:sp>
      <p:sp>
        <p:nvSpPr>
          <p:cNvPr id="18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>
                <a:solidFill>
                  <a:schemeClr val="bg2"/>
                </a:solidFill>
                <a:latin typeface="Humnst777 BT" pitchFamily="34" charset="0"/>
              </a:rPr>
              <a:t>06</a:t>
            </a:r>
          </a:p>
        </p:txBody>
      </p:sp>
      <p:sp>
        <p:nvSpPr>
          <p:cNvPr id="9" name="Text Box 376"/>
          <p:cNvSpPr txBox="1">
            <a:spLocks noChangeArrowheads="1"/>
          </p:cNvSpPr>
          <p:nvPr/>
        </p:nvSpPr>
        <p:spPr bwMode="auto">
          <a:xfrm>
            <a:off x="539552" y="2132806"/>
            <a:ext cx="8136136" cy="14414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>
              <a:spcBef>
                <a:spcPts val="130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pt-PT" sz="2200" b="1" dirty="0">
                <a:solidFill>
                  <a:schemeClr val="tx1"/>
                </a:solidFill>
                <a:latin typeface="Humnst777 BT" pitchFamily="34" charset="0"/>
              </a:rPr>
              <a:t>Vídeo: </a:t>
            </a:r>
            <a:r>
              <a:rPr lang="pt-PT" sz="2200" b="1" dirty="0">
                <a:solidFill>
                  <a:schemeClr val="tx1"/>
                </a:solidFill>
                <a:latin typeface="Humnst777 BT" pitchFamily="34" charset="0"/>
                <a:hlinkClick r:id="rId2" action="ppaction://hlinkfile"/>
              </a:rPr>
              <a:t>..\media\OE-IUT_20180411.mp4</a:t>
            </a:r>
            <a:endParaRPr lang="pt-PT" sz="2200" dirty="0">
              <a:solidFill>
                <a:schemeClr val="tx1"/>
              </a:solidFill>
              <a:latin typeface="Humnst777 BT" pitchFamily="34" charset="0"/>
            </a:endParaRPr>
          </a:p>
          <a:p>
            <a:pPr marL="342900" indent="-342900">
              <a:spcBef>
                <a:spcPts val="130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pt-PT" sz="2200" b="1" dirty="0">
                <a:solidFill>
                  <a:schemeClr val="tx1"/>
                </a:solidFill>
                <a:latin typeface="Humnst777 BT" pitchFamily="34" charset="0"/>
              </a:rPr>
              <a:t>Questionário: </a:t>
            </a:r>
            <a:r>
              <a:rPr lang="pt-PT" sz="2200" b="1" dirty="0">
                <a:solidFill>
                  <a:schemeClr val="tx1"/>
                </a:solidFill>
                <a:latin typeface="Humnst777 BT" pitchFamily="34" charset="0"/>
                <a:hlinkClick r:id="rId3"/>
              </a:rPr>
              <a:t>https://docs.google.com/forms/.../viewform</a:t>
            </a:r>
            <a:endParaRPr lang="pt-PT" sz="2200" b="1" dirty="0">
              <a:solidFill>
                <a:schemeClr val="tx1"/>
              </a:solidFill>
              <a:latin typeface="Humnst777 BT" pitchFamily="34" charset="0"/>
            </a:endParaRPr>
          </a:p>
          <a:p>
            <a:pPr marL="342900" indent="-342900">
              <a:spcBef>
                <a:spcPts val="130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pt-PT" sz="2200" b="1" dirty="0">
                <a:solidFill>
                  <a:schemeClr val="tx1"/>
                </a:solidFill>
                <a:latin typeface="Humnst777 BT" pitchFamily="34" charset="0"/>
              </a:rPr>
              <a:t>Análise: </a:t>
            </a:r>
            <a:r>
              <a:rPr lang="pt-PT" sz="2200" b="1" dirty="0">
                <a:solidFill>
                  <a:schemeClr val="tx1"/>
                </a:solidFill>
                <a:latin typeface="Humnst777 BT" pitchFamily="34" charset="0"/>
                <a:hlinkClick r:id="rId4"/>
              </a:rPr>
              <a:t>https://r2.ine.pt/</a:t>
            </a:r>
            <a:endParaRPr lang="pt-PT" sz="2200" b="1" dirty="0">
              <a:solidFill>
                <a:schemeClr val="tx1"/>
              </a:solidFill>
              <a:latin typeface="Humnst777 BT" pitchFamily="34" charset="0"/>
            </a:endParaRPr>
          </a:p>
        </p:txBody>
      </p:sp>
      <p:sp>
        <p:nvSpPr>
          <p:cNvPr id="7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>
                <a:solidFill>
                  <a:schemeClr val="bg2"/>
                </a:solidFill>
                <a:latin typeface="Humnst777 BT" pitchFamily="34" charset="0"/>
              </a:rPr>
              <a:t>IUT</a:t>
            </a:r>
          </a:p>
        </p:txBody>
      </p:sp>
    </p:spTree>
    <p:extLst>
      <p:ext uri="{BB962C8B-B14F-4D97-AF65-F5344CB8AC3E}">
        <p14:creationId xmlns:p14="http://schemas.microsoft.com/office/powerpoint/2010/main" val="40615392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shape, circle&#10;&#10;Description automatically generated">
            <a:extLst>
              <a:ext uri="{FF2B5EF4-FFF2-40B4-BE49-F238E27FC236}">
                <a16:creationId xmlns:a16="http://schemas.microsoft.com/office/drawing/2014/main" id="{2E30D317-E270-EFDD-9675-3DD81E1616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1700" y="1258888"/>
            <a:ext cx="4800600" cy="4800600"/>
          </a:xfrm>
          <a:prstGeom prst="rect">
            <a:avLst/>
          </a:prstGeom>
        </p:spPr>
      </p:pic>
      <p:sp>
        <p:nvSpPr>
          <p:cNvPr id="14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dirty="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8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>
                <a:solidFill>
                  <a:schemeClr val="bg2"/>
                </a:solidFill>
                <a:latin typeface="Humnst777 BT" pitchFamily="34" charset="0"/>
              </a:rPr>
              <a:t>07</a:t>
            </a:r>
          </a:p>
        </p:txBody>
      </p:sp>
      <p:sp>
        <p:nvSpPr>
          <p:cNvPr id="7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>
                <a:solidFill>
                  <a:schemeClr val="bg2"/>
                </a:solidFill>
                <a:latin typeface="Humnst777 BT" pitchFamily="34" charset="0"/>
              </a:rPr>
              <a:t>IUT/Analise/Exploração</a:t>
            </a:r>
          </a:p>
        </p:txBody>
      </p:sp>
    </p:spTree>
    <p:extLst>
      <p:ext uri="{BB962C8B-B14F-4D97-AF65-F5344CB8AC3E}">
        <p14:creationId xmlns:p14="http://schemas.microsoft.com/office/powerpoint/2010/main" val="1151816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dirty="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8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>
                <a:solidFill>
                  <a:schemeClr val="bg2"/>
                </a:solidFill>
                <a:latin typeface="Humnst777 BT" pitchFamily="34" charset="0"/>
              </a:rPr>
              <a:t>08</a:t>
            </a:r>
          </a:p>
        </p:txBody>
      </p:sp>
      <p:sp>
        <p:nvSpPr>
          <p:cNvPr id="7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>
                <a:solidFill>
                  <a:schemeClr val="bg2"/>
                </a:solidFill>
                <a:latin typeface="Humnst777 BT" pitchFamily="34" charset="0"/>
              </a:rPr>
              <a:t>IUT/Analise/Exploração</a:t>
            </a:r>
          </a:p>
        </p:txBody>
      </p:sp>
      <p:pic>
        <p:nvPicPr>
          <p:cNvPr id="3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E0770339-C573-F1EB-0DFA-C46BF37895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1700" y="1258888"/>
            <a:ext cx="4800600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173214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Foundry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80000"/>
              </a:schemeClr>
            </a:gs>
            <a:gs pos="62000">
              <a:schemeClr val="phClr">
                <a:tint val="30000"/>
                <a:satMod val="180000"/>
              </a:schemeClr>
            </a:gs>
            <a:gs pos="100000">
              <a:schemeClr val="phClr">
                <a:tint val="22000"/>
                <a:satMod val="18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58000"/>
                <a:satMod val="150000"/>
              </a:schemeClr>
            </a:gs>
            <a:gs pos="72000">
              <a:schemeClr val="phClr">
                <a:tint val="90000"/>
                <a:satMod val="135000"/>
              </a:schemeClr>
            </a:gs>
            <a:gs pos="100000">
              <a:schemeClr val="phClr">
                <a:tint val="8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80000"/>
            </a:schemeClr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000000"/>
            </a:lightRig>
          </a:scene3d>
          <a:sp3d prstMaterial="matte">
            <a:bevelT w="63500" h="635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sz="6000" b="0" i="0" u="none" strike="noStrike" cap="none" normalizeH="0" baseline="0" smtClean="0">
            <a:ln>
              <a:noFill/>
            </a:ln>
            <a:solidFill>
              <a:srgbClr val="CC0000"/>
            </a:solidFill>
            <a:effectLst/>
            <a:latin typeface="Humanst521 BT" pitchFamily="34" charset="0"/>
          </a:defRPr>
        </a:defPPr>
      </a:lstStyle>
    </a:spDef>
    <a:lnDef>
      <a:spPr bwMode="auto"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arrow"/>
        </a:ln>
        <a:effectLst/>
      </a:spPr>
      <a:bodyPr/>
      <a:lstStyle/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64910</TotalTime>
  <Words>711</Words>
  <Application>Microsoft Office PowerPoint</Application>
  <PresentationFormat>On-screen Show (4:3)</PresentationFormat>
  <Paragraphs>170</Paragraphs>
  <Slides>26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Arial</vt:lpstr>
      <vt:lpstr>Courier New</vt:lpstr>
      <vt:lpstr>Humanst521 BT</vt:lpstr>
      <vt:lpstr>Humnst777 BT</vt:lpstr>
      <vt:lpstr>Wingdings</vt:lpstr>
      <vt:lpstr>Default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INE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título</dc:title>
  <dc:creator>DPHCN</dc:creator>
  <cp:lastModifiedBy>João Lopes</cp:lastModifiedBy>
  <cp:revision>2885</cp:revision>
  <dcterms:created xsi:type="dcterms:W3CDTF">2004-01-14T16:14:16Z</dcterms:created>
  <dcterms:modified xsi:type="dcterms:W3CDTF">2022-10-22T14:24:36Z</dcterms:modified>
</cp:coreProperties>
</file>